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8" r:id="rId6"/>
    <p:sldId id="261" r:id="rId7"/>
    <p:sldId id="263" r:id="rId8"/>
    <p:sldId id="264" r:id="rId9"/>
    <p:sldId id="269" r:id="rId10"/>
    <p:sldId id="270" r:id="rId11"/>
    <p:sldId id="266" r:id="rId12"/>
    <p:sldId id="267" r:id="rId13"/>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42" autoAdjust="0"/>
    <p:restoredTop sz="94660"/>
  </p:normalViewPr>
  <p:slideViewPr>
    <p:cSldViewPr snapToGrid="0">
      <p:cViewPr varScale="1">
        <p:scale>
          <a:sx n="72" d="100"/>
          <a:sy n="72" d="100"/>
        </p:scale>
        <p:origin x="68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B5B5F261-1EE4-4784-9D8C-C4D02CA223FF}" type="datetimeFigureOut">
              <a:rPr lang="es-CL" smtClean="0"/>
              <a:t>25-10-2020</a:t>
            </a:fld>
            <a:endParaRPr lang="es-CL"/>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s-CL"/>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EFA9606C-E5D5-4893-9680-A642DE3348DE}" type="slidenum">
              <a:rPr lang="es-CL" smtClean="0"/>
              <a:t>‹Nº›</a:t>
            </a:fld>
            <a:endParaRPr lang="es-CL"/>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29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B5F261-1EE4-4784-9D8C-C4D02CA223FF}" type="datetimeFigureOut">
              <a:rPr lang="es-CL" smtClean="0"/>
              <a:t>25-10-2020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EFA9606C-E5D5-4893-9680-A642DE3348DE}" type="slidenum">
              <a:rPr lang="es-CL" smtClean="0"/>
              <a:t>‹Nº›</a:t>
            </a:fld>
            <a:endParaRPr lang="es-CL"/>
          </a:p>
        </p:txBody>
      </p:sp>
    </p:spTree>
    <p:extLst>
      <p:ext uri="{BB962C8B-B14F-4D97-AF65-F5344CB8AC3E}">
        <p14:creationId xmlns:p14="http://schemas.microsoft.com/office/powerpoint/2010/main" val="3669783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B5F261-1EE4-4784-9D8C-C4D02CA223FF}" type="datetimeFigureOut">
              <a:rPr lang="es-CL" smtClean="0"/>
              <a:t>25-10-2020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EFA9606C-E5D5-4893-9680-A642DE3348DE}" type="slidenum">
              <a:rPr lang="es-CL" smtClean="0"/>
              <a:t>‹Nº›</a:t>
            </a:fld>
            <a:endParaRPr lang="es-CL"/>
          </a:p>
        </p:txBody>
      </p:sp>
    </p:spTree>
    <p:extLst>
      <p:ext uri="{BB962C8B-B14F-4D97-AF65-F5344CB8AC3E}">
        <p14:creationId xmlns:p14="http://schemas.microsoft.com/office/powerpoint/2010/main" val="1959475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B5F261-1EE4-4784-9D8C-C4D02CA223FF}" type="datetimeFigureOut">
              <a:rPr lang="es-CL" smtClean="0"/>
              <a:t>25-10-2020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EFA9606C-E5D5-4893-9680-A642DE3348DE}" type="slidenum">
              <a:rPr lang="es-CL" smtClean="0"/>
              <a:t>‹Nº›</a:t>
            </a:fld>
            <a:endParaRPr lang="es-CL"/>
          </a:p>
        </p:txBody>
      </p:sp>
    </p:spTree>
    <p:extLst>
      <p:ext uri="{BB962C8B-B14F-4D97-AF65-F5344CB8AC3E}">
        <p14:creationId xmlns:p14="http://schemas.microsoft.com/office/powerpoint/2010/main" val="732583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5B5F261-1EE4-4784-9D8C-C4D02CA223FF}" type="datetimeFigureOut">
              <a:rPr lang="es-CL" smtClean="0"/>
              <a:t>25-10-2020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EFA9606C-E5D5-4893-9680-A642DE3348DE}" type="slidenum">
              <a:rPr lang="es-CL" smtClean="0"/>
              <a:t>‹Nº›</a:t>
            </a:fld>
            <a:endParaRPr lang="es-CL"/>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0966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B5F261-1EE4-4784-9D8C-C4D02CA223FF}" type="datetimeFigureOut">
              <a:rPr lang="es-CL" smtClean="0"/>
              <a:t>25-10-2020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EFA9606C-E5D5-4893-9680-A642DE3348DE}" type="slidenum">
              <a:rPr lang="es-CL" smtClean="0"/>
              <a:t>‹Nº›</a:t>
            </a:fld>
            <a:endParaRPr lang="es-CL"/>
          </a:p>
        </p:txBody>
      </p:sp>
    </p:spTree>
    <p:extLst>
      <p:ext uri="{BB962C8B-B14F-4D97-AF65-F5344CB8AC3E}">
        <p14:creationId xmlns:p14="http://schemas.microsoft.com/office/powerpoint/2010/main" val="2908894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B5F261-1EE4-4784-9D8C-C4D02CA223FF}" type="datetimeFigureOut">
              <a:rPr lang="es-CL" smtClean="0"/>
              <a:t>25-10-2020</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EFA9606C-E5D5-4893-9680-A642DE3348DE}" type="slidenum">
              <a:rPr lang="es-CL" smtClean="0"/>
              <a:t>‹Nº›</a:t>
            </a:fld>
            <a:endParaRPr lang="es-CL"/>
          </a:p>
        </p:txBody>
      </p:sp>
    </p:spTree>
    <p:extLst>
      <p:ext uri="{BB962C8B-B14F-4D97-AF65-F5344CB8AC3E}">
        <p14:creationId xmlns:p14="http://schemas.microsoft.com/office/powerpoint/2010/main" val="949786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5B5F261-1EE4-4784-9D8C-C4D02CA223FF}" type="datetimeFigureOut">
              <a:rPr lang="es-CL" smtClean="0"/>
              <a:t>25-10-2020</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EFA9606C-E5D5-4893-9680-A642DE3348DE}" type="slidenum">
              <a:rPr lang="es-CL" smtClean="0"/>
              <a:t>‹Nº›</a:t>
            </a:fld>
            <a:endParaRPr lang="es-CL"/>
          </a:p>
        </p:txBody>
      </p:sp>
    </p:spTree>
    <p:extLst>
      <p:ext uri="{BB962C8B-B14F-4D97-AF65-F5344CB8AC3E}">
        <p14:creationId xmlns:p14="http://schemas.microsoft.com/office/powerpoint/2010/main" val="4076657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B5F261-1EE4-4784-9D8C-C4D02CA223FF}" type="datetimeFigureOut">
              <a:rPr lang="es-CL" smtClean="0"/>
              <a:t>25-10-2020</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EFA9606C-E5D5-4893-9680-A642DE3348DE}" type="slidenum">
              <a:rPr lang="es-CL" smtClean="0"/>
              <a:t>‹Nº›</a:t>
            </a:fld>
            <a:endParaRPr lang="es-CL"/>
          </a:p>
        </p:txBody>
      </p:sp>
    </p:spTree>
    <p:extLst>
      <p:ext uri="{BB962C8B-B14F-4D97-AF65-F5344CB8AC3E}">
        <p14:creationId xmlns:p14="http://schemas.microsoft.com/office/powerpoint/2010/main" val="800380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5B5F261-1EE4-4784-9D8C-C4D02CA223FF}" type="datetimeFigureOut">
              <a:rPr lang="es-CL" smtClean="0"/>
              <a:t>25-10-2020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EFA9606C-E5D5-4893-9680-A642DE3348DE}" type="slidenum">
              <a:rPr lang="es-CL" smtClean="0"/>
              <a:t>‹Nº›</a:t>
            </a:fld>
            <a:endParaRPr lang="es-CL"/>
          </a:p>
        </p:txBody>
      </p:sp>
    </p:spTree>
    <p:extLst>
      <p:ext uri="{BB962C8B-B14F-4D97-AF65-F5344CB8AC3E}">
        <p14:creationId xmlns:p14="http://schemas.microsoft.com/office/powerpoint/2010/main" val="1154953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5B5F261-1EE4-4784-9D8C-C4D02CA223FF}" type="datetimeFigureOut">
              <a:rPr lang="es-CL" smtClean="0"/>
              <a:t>25-10-2020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EFA9606C-E5D5-4893-9680-A642DE3348DE}" type="slidenum">
              <a:rPr lang="es-CL" smtClean="0"/>
              <a:t>‹Nº›</a:t>
            </a:fld>
            <a:endParaRPr lang="es-CL"/>
          </a:p>
        </p:txBody>
      </p:sp>
    </p:spTree>
    <p:extLst>
      <p:ext uri="{BB962C8B-B14F-4D97-AF65-F5344CB8AC3E}">
        <p14:creationId xmlns:p14="http://schemas.microsoft.com/office/powerpoint/2010/main" val="2433074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B5B5F261-1EE4-4784-9D8C-C4D02CA223FF}" type="datetimeFigureOut">
              <a:rPr lang="es-CL" smtClean="0"/>
              <a:t>25-10-2020</a:t>
            </a:fld>
            <a:endParaRPr lang="es-CL"/>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s-CL"/>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EFA9606C-E5D5-4893-9680-A642DE3348DE}" type="slidenum">
              <a:rPr lang="es-CL" smtClean="0"/>
              <a:t>‹Nº›</a:t>
            </a:fld>
            <a:endParaRPr lang="es-CL"/>
          </a:p>
        </p:txBody>
      </p:sp>
    </p:spTree>
    <p:extLst>
      <p:ext uri="{BB962C8B-B14F-4D97-AF65-F5344CB8AC3E}">
        <p14:creationId xmlns:p14="http://schemas.microsoft.com/office/powerpoint/2010/main" val="34823484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02799204"/>
              </p:ext>
            </p:extLst>
          </p:nvPr>
        </p:nvGraphicFramePr>
        <p:xfrm>
          <a:off x="774861" y="1866900"/>
          <a:ext cx="10572750" cy="3998342"/>
        </p:xfrm>
        <a:graphic>
          <a:graphicData uri="http://schemas.openxmlformats.org/drawingml/2006/table">
            <a:tbl>
              <a:tblPr firstRow="1" firstCol="1" lastRow="1" lastCol="1" bandRow="1" bandCol="1"/>
              <a:tblGrid>
                <a:gridCol w="5234284">
                  <a:extLst>
                    <a:ext uri="{9D8B030D-6E8A-4147-A177-3AD203B41FA5}">
                      <a16:colId xmlns:a16="http://schemas.microsoft.com/office/drawing/2014/main" val="3936392556"/>
                    </a:ext>
                  </a:extLst>
                </a:gridCol>
                <a:gridCol w="5338466">
                  <a:extLst>
                    <a:ext uri="{9D8B030D-6E8A-4147-A177-3AD203B41FA5}">
                      <a16:colId xmlns:a16="http://schemas.microsoft.com/office/drawing/2014/main" val="819770154"/>
                    </a:ext>
                  </a:extLst>
                </a:gridCol>
              </a:tblGrid>
              <a:tr h="439329">
                <a:tc gridSpan="2">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marR="1750695" algn="ctr">
                        <a:lnSpc>
                          <a:spcPts val="1685"/>
                        </a:lnSpc>
                        <a:spcAft>
                          <a:spcPts val="0"/>
                        </a:spcAft>
                      </a:pPr>
                      <a:r>
                        <a:rPr lang="es-ES" sz="2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Asignatura:</a:t>
                      </a:r>
                      <a:r>
                        <a:rPr lang="es-ES" sz="2000" b="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Ciencias naturales</a:t>
                      </a:r>
                      <a:endParaRPr lang="es-CL" sz="20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CL"/>
                    </a:p>
                  </a:txBody>
                  <a:tcPr/>
                </a:tc>
                <a:extLst>
                  <a:ext uri="{0D108BD9-81ED-4DB2-BD59-A6C34878D82A}">
                    <a16:rowId xmlns:a16="http://schemas.microsoft.com/office/drawing/2014/main" val="2587506339"/>
                  </a:ext>
                </a:extLst>
              </a:tr>
              <a:tr h="467231">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marL="67945" algn="l">
                        <a:lnSpc>
                          <a:spcPts val="1685"/>
                        </a:lnSpc>
                        <a:spcAft>
                          <a:spcPts val="0"/>
                        </a:spcAft>
                      </a:pPr>
                      <a:r>
                        <a:rPr lang="es-ES" sz="2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Docente: </a:t>
                      </a:r>
                      <a:r>
                        <a:rPr lang="es-ES" sz="2000" dirty="0">
                          <a:solidFill>
                            <a:schemeClr val="tx1"/>
                          </a:solidFill>
                          <a:effectLst/>
                          <a:latin typeface="Tahoma" panose="020B0604030504040204" pitchFamily="34" charset="0"/>
                          <a:ea typeface="Tahoma" panose="020B0604030504040204" pitchFamily="34" charset="0"/>
                          <a:cs typeface="Tahoma" panose="020B0604030504040204" pitchFamily="34" charset="0"/>
                        </a:rPr>
                        <a:t>Mery </a:t>
                      </a:r>
                      <a:r>
                        <a:rPr lang="es-ES" sz="20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Anne</a:t>
                      </a:r>
                      <a:r>
                        <a:rPr lang="es-ES" sz="20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s-ES" sz="20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Bestrin</a:t>
                      </a:r>
                      <a:endParaRPr lang="es-CL" sz="20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Gill Sans MT" panose="020B0502020104020203"/>
                        </a:defRPr>
                      </a:lvl1pPr>
                      <a:lvl2pPr marL="457200" algn="l" defTabSz="914400" rtl="0" eaLnBrk="1" latinLnBrk="0" hangingPunct="1">
                        <a:defRPr sz="1800" kern="1200">
                          <a:solidFill>
                            <a:schemeClr val="tx1"/>
                          </a:solidFill>
                          <a:latin typeface="Gill Sans MT" panose="020B0502020104020203"/>
                        </a:defRPr>
                      </a:lvl2pPr>
                      <a:lvl3pPr marL="914400" algn="l" defTabSz="914400" rtl="0" eaLnBrk="1" latinLnBrk="0" hangingPunct="1">
                        <a:defRPr sz="1800" kern="1200">
                          <a:solidFill>
                            <a:schemeClr val="tx1"/>
                          </a:solidFill>
                          <a:latin typeface="Gill Sans MT" panose="020B0502020104020203"/>
                        </a:defRPr>
                      </a:lvl3pPr>
                      <a:lvl4pPr marL="1371600" algn="l" defTabSz="914400" rtl="0" eaLnBrk="1" latinLnBrk="0" hangingPunct="1">
                        <a:defRPr sz="1800" kern="1200">
                          <a:solidFill>
                            <a:schemeClr val="tx1"/>
                          </a:solidFill>
                          <a:latin typeface="Gill Sans MT" panose="020B0502020104020203"/>
                        </a:defRPr>
                      </a:lvl4pPr>
                      <a:lvl5pPr marL="1828800" algn="l" defTabSz="914400" rtl="0" eaLnBrk="1" latinLnBrk="0" hangingPunct="1">
                        <a:defRPr sz="1800" kern="1200">
                          <a:solidFill>
                            <a:schemeClr val="tx1"/>
                          </a:solidFill>
                          <a:latin typeface="Gill Sans MT" panose="020B0502020104020203"/>
                        </a:defRPr>
                      </a:lvl5pPr>
                      <a:lvl6pPr marL="2286000" algn="l" defTabSz="914400" rtl="0" eaLnBrk="1" latinLnBrk="0" hangingPunct="1">
                        <a:defRPr sz="1800" kern="1200">
                          <a:solidFill>
                            <a:schemeClr val="tx1"/>
                          </a:solidFill>
                          <a:latin typeface="Gill Sans MT" panose="020B0502020104020203"/>
                        </a:defRPr>
                      </a:lvl6pPr>
                      <a:lvl7pPr marL="2743200" algn="l" defTabSz="914400" rtl="0" eaLnBrk="1" latinLnBrk="0" hangingPunct="1">
                        <a:defRPr sz="1800" kern="1200">
                          <a:solidFill>
                            <a:schemeClr val="tx1"/>
                          </a:solidFill>
                          <a:latin typeface="Gill Sans MT" panose="020B0502020104020203"/>
                        </a:defRPr>
                      </a:lvl7pPr>
                      <a:lvl8pPr marL="3200400" algn="l" defTabSz="914400" rtl="0" eaLnBrk="1" latinLnBrk="0" hangingPunct="1">
                        <a:defRPr sz="1800" kern="1200">
                          <a:solidFill>
                            <a:schemeClr val="tx1"/>
                          </a:solidFill>
                          <a:latin typeface="Gill Sans MT" panose="020B0502020104020203"/>
                        </a:defRPr>
                      </a:lvl8pPr>
                      <a:lvl9pPr marL="3657600" algn="l" defTabSz="914400" rtl="0" eaLnBrk="1" latinLnBrk="0" hangingPunct="1">
                        <a:defRPr sz="1800" kern="1200">
                          <a:solidFill>
                            <a:schemeClr val="tx1"/>
                          </a:solidFill>
                          <a:latin typeface="Gill Sans MT" panose="020B0502020104020203"/>
                        </a:defRPr>
                      </a:lvl9pPr>
                    </a:lstStyle>
                    <a:p>
                      <a:r>
                        <a:rPr lang="es-ES_tradnl" dirty="0"/>
                        <a:t>Curso: 5 básico B.</a:t>
                      </a:r>
                      <a:endParaRPr lang="es-CL" dirty="0"/>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4018407"/>
                  </a:ext>
                </a:extLst>
              </a:tr>
              <a:tr h="885288">
                <a:tc gridSpan="2">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2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Objetivo de Aprendizaje:</a:t>
                      </a:r>
                      <a:r>
                        <a:rPr lang="es-CL" sz="20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s-CL" sz="1800" kern="1200" dirty="0">
                          <a:solidFill>
                            <a:schemeClr val="tx1"/>
                          </a:solidFill>
                          <a:effectLst/>
                          <a:latin typeface="Corbel" panose="020B0503020204020204"/>
                          <a:ea typeface="+mn-ea"/>
                          <a:cs typeface="+mn-cs"/>
                        </a:rPr>
                        <a:t>CN03 OA 04 tercero básico</a:t>
                      </a:r>
                    </a:p>
                    <a:p>
                      <a:pPr marL="0" marR="0" lvl="0" indent="0" algn="l" defTabSz="914400" rtl="0" eaLnBrk="1" fontAlgn="auto" latinLnBrk="0" hangingPunct="1">
                        <a:lnSpc>
                          <a:spcPct val="100000"/>
                        </a:lnSpc>
                        <a:spcBef>
                          <a:spcPts val="0"/>
                        </a:spcBef>
                        <a:spcAft>
                          <a:spcPts val="0"/>
                        </a:spcAft>
                        <a:buClrTx/>
                        <a:buSzTx/>
                        <a:buFontTx/>
                        <a:buNone/>
                        <a:tabLst/>
                        <a:defRPr/>
                      </a:pPr>
                      <a:r>
                        <a:rPr lang="es-CL" sz="1800" kern="1200" dirty="0">
                          <a:solidFill>
                            <a:schemeClr val="tx1"/>
                          </a:solidFill>
                          <a:effectLst/>
                          <a:latin typeface="Corbel" panose="020B0503020204020204"/>
                          <a:ea typeface="+mn-ea"/>
                          <a:cs typeface="+mn-cs"/>
                        </a:rPr>
                        <a:t>Conocer la importancia de las plantas para los seres vivos y conocer su proceso de germinación.</a:t>
                      </a:r>
                      <a:endParaRPr lang="es-CL" sz="20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CL"/>
                    </a:p>
                  </a:txBody>
                  <a:tcPr/>
                </a:tc>
                <a:extLst>
                  <a:ext uri="{0D108BD9-81ED-4DB2-BD59-A6C34878D82A}">
                    <a16:rowId xmlns:a16="http://schemas.microsoft.com/office/drawing/2014/main" val="1936943574"/>
                  </a:ext>
                </a:extLst>
              </a:tr>
              <a:tr h="886044">
                <a:tc gridSpan="2">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marL="0" marR="0" indent="0" algn="l" defTabSz="914400" rtl="0" eaLnBrk="1" fontAlgn="auto" latinLnBrk="0" hangingPunct="1">
                        <a:lnSpc>
                          <a:spcPct val="105000"/>
                        </a:lnSpc>
                        <a:spcBef>
                          <a:spcPts val="0"/>
                        </a:spcBef>
                        <a:spcAft>
                          <a:spcPts val="0"/>
                        </a:spcAft>
                        <a:buClrTx/>
                        <a:buSzTx/>
                        <a:buFontTx/>
                        <a:buNone/>
                        <a:tabLst/>
                        <a:defRPr/>
                      </a:pPr>
                      <a:r>
                        <a:rPr lang="es-ES" sz="2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Contenido: </a:t>
                      </a:r>
                      <a:r>
                        <a:rPr lang="es-ES" sz="20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ciencias</a:t>
                      </a:r>
                      <a:r>
                        <a:rPr lang="es-ES" sz="2000" b="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de la vida/ la diversidad en los seres vivos.</a:t>
                      </a:r>
                      <a:endParaRPr lang="es-CL" sz="20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CL"/>
                    </a:p>
                  </a:txBody>
                  <a:tcPr/>
                </a:tc>
                <a:extLst>
                  <a:ext uri="{0D108BD9-81ED-4DB2-BD59-A6C34878D82A}">
                    <a16:rowId xmlns:a16="http://schemas.microsoft.com/office/drawing/2014/main" val="3978712044"/>
                  </a:ext>
                </a:extLst>
              </a:tr>
              <a:tr h="878658">
                <a:tc gridSpan="2">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marL="67945" algn="l">
                        <a:lnSpc>
                          <a:spcPct val="105000"/>
                        </a:lnSpc>
                        <a:spcAft>
                          <a:spcPts val="0"/>
                        </a:spcAft>
                      </a:pPr>
                      <a:r>
                        <a:rPr lang="es-ES" sz="2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Habilidad: </a:t>
                      </a:r>
                      <a:r>
                        <a:rPr lang="es-ES" sz="20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conocer la importancia de las plantas y su germinación.</a:t>
                      </a:r>
                      <a:endParaRPr lang="es-CL" sz="20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CL"/>
                    </a:p>
                  </a:txBody>
                  <a:tcPr/>
                </a:tc>
                <a:extLst>
                  <a:ext uri="{0D108BD9-81ED-4DB2-BD59-A6C34878D82A}">
                    <a16:rowId xmlns:a16="http://schemas.microsoft.com/office/drawing/2014/main" val="1529949232"/>
                  </a:ext>
                </a:extLst>
              </a:tr>
              <a:tr h="441792">
                <a:tc gridSpan="2">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marL="67945" algn="l">
                        <a:lnSpc>
                          <a:spcPts val="1685"/>
                        </a:lnSpc>
                        <a:spcBef>
                          <a:spcPts val="15"/>
                        </a:spcBef>
                        <a:spcAft>
                          <a:spcPts val="0"/>
                        </a:spcAft>
                      </a:pPr>
                      <a:r>
                        <a:rPr lang="es-ES" sz="2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Semana Nº: </a:t>
                      </a:r>
                      <a:r>
                        <a:rPr lang="es-ES" sz="2000" dirty="0">
                          <a:solidFill>
                            <a:schemeClr val="tx1"/>
                          </a:solidFill>
                          <a:effectLst/>
                          <a:latin typeface="Tahoma" panose="020B0604030504040204" pitchFamily="34" charset="0"/>
                          <a:ea typeface="Tahoma" panose="020B0604030504040204" pitchFamily="34" charset="0"/>
                          <a:cs typeface="Tahoma" panose="020B0604030504040204" pitchFamily="34" charset="0"/>
                        </a:rPr>
                        <a:t>26</a:t>
                      </a:r>
                      <a:r>
                        <a:rPr lang="es-ES" sz="2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s-ES" sz="2000" dirty="0">
                          <a:solidFill>
                            <a:schemeClr val="tx1"/>
                          </a:solidFill>
                          <a:effectLst/>
                          <a:latin typeface="Tahoma" panose="020B0604030504040204" pitchFamily="34" charset="0"/>
                          <a:ea typeface="Tahoma" panose="020B0604030504040204" pitchFamily="34" charset="0"/>
                          <a:cs typeface="Tahoma" panose="020B0604030504040204" pitchFamily="34" charset="0"/>
                        </a:rPr>
                        <a:t>(lunes 05 de octubre al viernes 09 de octubre)</a:t>
                      </a:r>
                      <a:endParaRPr lang="es-CL" sz="20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CL"/>
                    </a:p>
                  </a:txBody>
                  <a:tcPr/>
                </a:tc>
                <a:extLst>
                  <a:ext uri="{0D108BD9-81ED-4DB2-BD59-A6C34878D82A}">
                    <a16:rowId xmlns:a16="http://schemas.microsoft.com/office/drawing/2014/main" val="4000995502"/>
                  </a:ext>
                </a:extLst>
              </a:tr>
            </a:tbl>
          </a:graphicData>
        </a:graphic>
      </p:graphicFrame>
      <p:pic>
        <p:nvPicPr>
          <p:cNvPr id="5" name="Picture 4"/>
          <p:cNvPicPr>
            <a:picLocks noChangeAspect="1"/>
          </p:cNvPicPr>
          <p:nvPr/>
        </p:nvPicPr>
        <p:blipFill>
          <a:blip r:embed="rId2"/>
          <a:stretch>
            <a:fillRect/>
          </a:stretch>
        </p:blipFill>
        <p:spPr>
          <a:xfrm>
            <a:off x="774861" y="491445"/>
            <a:ext cx="2145978" cy="1036410"/>
          </a:xfrm>
          <a:prstGeom prst="rect">
            <a:avLst/>
          </a:prstGeom>
        </p:spPr>
      </p:pic>
    </p:spTree>
    <p:extLst>
      <p:ext uri="{BB962C8B-B14F-4D97-AF65-F5344CB8AC3E}">
        <p14:creationId xmlns:p14="http://schemas.microsoft.com/office/powerpoint/2010/main" val="1948440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98FB22-D647-4A3F-99C6-44F72AB3FE86}"/>
              </a:ext>
            </a:extLst>
          </p:cNvPr>
          <p:cNvSpPr>
            <a:spLocks noGrp="1"/>
          </p:cNvSpPr>
          <p:nvPr>
            <p:ph type="title"/>
          </p:nvPr>
        </p:nvSpPr>
        <p:spPr/>
        <p:txBody>
          <a:bodyPr/>
          <a:lstStyle/>
          <a:p>
            <a:r>
              <a:rPr lang="es-CL" dirty="0"/>
              <a:t>Cuidados de las plantas y necesidades para vivir</a:t>
            </a:r>
          </a:p>
        </p:txBody>
      </p:sp>
      <p:sp>
        <p:nvSpPr>
          <p:cNvPr id="3" name="Marcador de contenido 2">
            <a:extLst>
              <a:ext uri="{FF2B5EF4-FFF2-40B4-BE49-F238E27FC236}">
                <a16:creationId xmlns:a16="http://schemas.microsoft.com/office/drawing/2014/main" id="{837607C4-A004-4D09-BB4C-9054EA9C56FE}"/>
              </a:ext>
            </a:extLst>
          </p:cNvPr>
          <p:cNvSpPr>
            <a:spLocks noGrp="1"/>
          </p:cNvSpPr>
          <p:nvPr>
            <p:ph idx="1"/>
          </p:nvPr>
        </p:nvSpPr>
        <p:spPr/>
        <p:txBody>
          <a:bodyPr>
            <a:normAutofit/>
          </a:bodyPr>
          <a:lstStyle/>
          <a:p>
            <a:endParaRPr lang="es-CL" sz="2800" dirty="0"/>
          </a:p>
          <a:p>
            <a:r>
              <a:rPr lang="es-CL" sz="2800" dirty="0"/>
              <a:t>Actividad: Mostrar los cuidados necesarios para las planas con apoyo de material concreto y relato de historia de “una pequeña semilla” (planta, agua, luz, tierra y oxigeno.)</a:t>
            </a:r>
          </a:p>
          <a:p>
            <a:endParaRPr lang="es-CL" sz="2800" dirty="0"/>
          </a:p>
          <a:p>
            <a:r>
              <a:rPr lang="es-CL" sz="2800" dirty="0"/>
              <a:t>https://www.youtube.com/watch?v=UPnadI_UE_A</a:t>
            </a:r>
          </a:p>
        </p:txBody>
      </p:sp>
    </p:spTree>
    <p:extLst>
      <p:ext uri="{BB962C8B-B14F-4D97-AF65-F5344CB8AC3E}">
        <p14:creationId xmlns:p14="http://schemas.microsoft.com/office/powerpoint/2010/main" val="1492271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0" y="269558"/>
            <a:ext cx="9875520" cy="1356360"/>
          </a:xfrm>
        </p:spPr>
        <p:txBody>
          <a:bodyPr/>
          <a:lstStyle/>
          <a:p>
            <a:pPr algn="ctr"/>
            <a:r>
              <a:rPr lang="es-ES_tradnl" b="1" dirty="0"/>
              <a:t>Cierre</a:t>
            </a:r>
            <a:endParaRPr lang="es-CL" b="1" dirty="0"/>
          </a:p>
        </p:txBody>
      </p:sp>
      <p:sp>
        <p:nvSpPr>
          <p:cNvPr id="3" name="Content Placeholder 2"/>
          <p:cNvSpPr>
            <a:spLocks noGrp="1"/>
          </p:cNvSpPr>
          <p:nvPr>
            <p:ph idx="1"/>
          </p:nvPr>
        </p:nvSpPr>
        <p:spPr>
          <a:xfrm>
            <a:off x="1005840" y="1600200"/>
            <a:ext cx="9872871" cy="4038600"/>
          </a:xfrm>
        </p:spPr>
        <p:txBody>
          <a:bodyPr>
            <a:normAutofit/>
          </a:bodyPr>
          <a:lstStyle/>
          <a:p>
            <a:pPr algn="just"/>
            <a:r>
              <a:rPr lang="es-ES_tradnl" sz="3200" dirty="0"/>
              <a:t>Al finalizar la clase los niños deberán tener los materiales solicitados  y seguir las instrucciones para la germinación de una legumbre, la cual tendrán que cuidar al finalizar el mes de octubre. Deberán ir mostrándola en las siguientes clases, en las cuales aprenderán a entregar los cuidados necesarios para que la planta pueda vivir, observaran su proceso, etc.</a:t>
            </a:r>
          </a:p>
          <a:p>
            <a:pPr algn="just"/>
            <a:endParaRPr lang="es-CL" sz="3200" dirty="0"/>
          </a:p>
        </p:txBody>
      </p:sp>
      <p:pic>
        <p:nvPicPr>
          <p:cNvPr id="4" name="Picture 3"/>
          <p:cNvPicPr>
            <a:picLocks noChangeAspect="1"/>
          </p:cNvPicPr>
          <p:nvPr/>
        </p:nvPicPr>
        <p:blipFill>
          <a:blip r:embed="rId2"/>
          <a:stretch>
            <a:fillRect/>
          </a:stretch>
        </p:blipFill>
        <p:spPr>
          <a:xfrm>
            <a:off x="6873240" y="4313834"/>
            <a:ext cx="3078480" cy="2312708"/>
          </a:xfrm>
          <a:prstGeom prst="rect">
            <a:avLst/>
          </a:prstGeom>
        </p:spPr>
      </p:pic>
    </p:spTree>
    <p:extLst>
      <p:ext uri="{BB962C8B-B14F-4D97-AF65-F5344CB8AC3E}">
        <p14:creationId xmlns:p14="http://schemas.microsoft.com/office/powerpoint/2010/main" val="3303271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_tradnl" b="1" dirty="0"/>
              <a:t>Despedida</a:t>
            </a:r>
            <a:endParaRPr lang="es-CL" b="1" dirty="0"/>
          </a:p>
        </p:txBody>
      </p:sp>
      <p:pic>
        <p:nvPicPr>
          <p:cNvPr id="4" name="Content Placeholder 3"/>
          <p:cNvPicPr>
            <a:picLocks noGrp="1" noChangeAspect="1"/>
          </p:cNvPicPr>
          <p:nvPr>
            <p:ph idx="1"/>
          </p:nvPr>
        </p:nvPicPr>
        <p:blipFill>
          <a:blip r:embed="rId2"/>
          <a:stretch>
            <a:fillRect/>
          </a:stretch>
        </p:blipFill>
        <p:spPr>
          <a:xfrm>
            <a:off x="4418808" y="1714500"/>
            <a:ext cx="3944142" cy="4792200"/>
          </a:xfrm>
          <a:prstGeom prst="rect">
            <a:avLst/>
          </a:prstGeom>
        </p:spPr>
      </p:pic>
    </p:spTree>
    <p:extLst>
      <p:ext uri="{BB962C8B-B14F-4D97-AF65-F5344CB8AC3E}">
        <p14:creationId xmlns:p14="http://schemas.microsoft.com/office/powerpoint/2010/main" val="2001556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_tradnl" b="1" dirty="0"/>
              <a:t>Agenda de anticipación</a:t>
            </a:r>
            <a:endParaRPr lang="es-CL" b="1" dirty="0"/>
          </a:p>
        </p:txBody>
      </p:sp>
      <p:pic>
        <p:nvPicPr>
          <p:cNvPr id="4" name="Content Placeholder 3"/>
          <p:cNvPicPr>
            <a:picLocks noGrp="1" noChangeAspect="1"/>
          </p:cNvPicPr>
          <p:nvPr>
            <p:ph idx="1"/>
          </p:nvPr>
        </p:nvPicPr>
        <p:blipFill>
          <a:blip r:embed="rId2"/>
          <a:stretch>
            <a:fillRect/>
          </a:stretch>
        </p:blipFill>
        <p:spPr>
          <a:xfrm>
            <a:off x="754258" y="2448933"/>
            <a:ext cx="5011346" cy="3103133"/>
          </a:xfrm>
          <a:prstGeom prst="rect">
            <a:avLst/>
          </a:prstGeom>
        </p:spPr>
      </p:pic>
      <p:pic>
        <p:nvPicPr>
          <p:cNvPr id="5" name="Picture 4"/>
          <p:cNvPicPr>
            <a:picLocks noChangeAspect="1"/>
          </p:cNvPicPr>
          <p:nvPr/>
        </p:nvPicPr>
        <p:blipFill>
          <a:blip r:embed="rId3"/>
          <a:stretch>
            <a:fillRect/>
          </a:stretch>
        </p:blipFill>
        <p:spPr>
          <a:xfrm>
            <a:off x="5765604" y="2430643"/>
            <a:ext cx="3133616" cy="3139712"/>
          </a:xfrm>
          <a:prstGeom prst="rect">
            <a:avLst/>
          </a:prstGeom>
        </p:spPr>
      </p:pic>
      <p:pic>
        <p:nvPicPr>
          <p:cNvPr id="6" name="Picture 5"/>
          <p:cNvPicPr>
            <a:picLocks noChangeAspect="1"/>
          </p:cNvPicPr>
          <p:nvPr/>
        </p:nvPicPr>
        <p:blipFill>
          <a:blip r:embed="rId4"/>
          <a:stretch>
            <a:fillRect/>
          </a:stretch>
        </p:blipFill>
        <p:spPr>
          <a:xfrm>
            <a:off x="8899220" y="2314809"/>
            <a:ext cx="2670279" cy="3237257"/>
          </a:xfrm>
          <a:prstGeom prst="rect">
            <a:avLst/>
          </a:prstGeom>
        </p:spPr>
      </p:pic>
    </p:spTree>
    <p:extLst>
      <p:ext uri="{BB962C8B-B14F-4D97-AF65-F5344CB8AC3E}">
        <p14:creationId xmlns:p14="http://schemas.microsoft.com/office/powerpoint/2010/main" val="1851240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_tradnl" b="1" dirty="0" err="1"/>
              <a:t>Emojis</a:t>
            </a:r>
            <a:r>
              <a:rPr lang="es-ES_tradnl" b="1" dirty="0"/>
              <a:t> de las emociones</a:t>
            </a:r>
            <a:endParaRPr lang="es-CL" b="1" dirty="0"/>
          </a:p>
        </p:txBody>
      </p:sp>
      <p:sp>
        <p:nvSpPr>
          <p:cNvPr id="3" name="Content Placeholder 2"/>
          <p:cNvSpPr>
            <a:spLocks noGrp="1"/>
          </p:cNvSpPr>
          <p:nvPr>
            <p:ph idx="1"/>
          </p:nvPr>
        </p:nvSpPr>
        <p:spPr/>
        <p:txBody>
          <a:bodyPr>
            <a:normAutofit/>
          </a:bodyPr>
          <a:lstStyle/>
          <a:p>
            <a:r>
              <a:rPr lang="es-ES_tradnl" sz="3600" dirty="0"/>
              <a:t>¿Cómo te sientes hoy?</a:t>
            </a:r>
          </a:p>
          <a:p>
            <a:r>
              <a:rPr lang="es-ES_tradnl" sz="3600" dirty="0"/>
              <a:t>¿Cómo te has sentido últimamente ?</a:t>
            </a:r>
            <a:endParaRPr lang="es-CL" sz="3600" dirty="0"/>
          </a:p>
        </p:txBody>
      </p:sp>
      <p:pic>
        <p:nvPicPr>
          <p:cNvPr id="4" name="Picture 3"/>
          <p:cNvPicPr>
            <a:picLocks noChangeAspect="1"/>
          </p:cNvPicPr>
          <p:nvPr/>
        </p:nvPicPr>
        <p:blipFill>
          <a:blip r:embed="rId2"/>
          <a:stretch>
            <a:fillRect/>
          </a:stretch>
        </p:blipFill>
        <p:spPr>
          <a:xfrm>
            <a:off x="6594904" y="3358651"/>
            <a:ext cx="4755292" cy="2828789"/>
          </a:xfrm>
          <a:prstGeom prst="rect">
            <a:avLst/>
          </a:prstGeom>
        </p:spPr>
      </p:pic>
    </p:spTree>
    <p:extLst>
      <p:ext uri="{BB962C8B-B14F-4D97-AF65-F5344CB8AC3E}">
        <p14:creationId xmlns:p14="http://schemas.microsoft.com/office/powerpoint/2010/main" val="3524202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_tradnl" b="1" dirty="0"/>
              <a:t>Objetivo de la clase</a:t>
            </a:r>
            <a:endParaRPr lang="es-CL" b="1" dirty="0"/>
          </a:p>
        </p:txBody>
      </p:sp>
      <p:sp>
        <p:nvSpPr>
          <p:cNvPr id="3" name="Content Placeholder 2"/>
          <p:cNvSpPr>
            <a:spLocks noGrp="1"/>
          </p:cNvSpPr>
          <p:nvPr>
            <p:ph idx="1"/>
          </p:nvPr>
        </p:nvSpPr>
        <p:spPr/>
        <p:txBody>
          <a:bodyPr/>
          <a:lstStyle/>
          <a:p>
            <a:pPr lvl="0"/>
            <a:r>
              <a:rPr lang="es-CL" sz="3200" dirty="0">
                <a:solidFill>
                  <a:schemeClr val="tx1"/>
                </a:solidFill>
              </a:rPr>
              <a:t> Conocer la importancia de las plantas para los seres vivos y conocer su proceso de germinación.</a:t>
            </a:r>
            <a:endParaRPr lang="es-CL" sz="3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s-CL" dirty="0"/>
          </a:p>
        </p:txBody>
      </p:sp>
    </p:spTree>
    <p:extLst>
      <p:ext uri="{BB962C8B-B14F-4D97-AF65-F5344CB8AC3E}">
        <p14:creationId xmlns:p14="http://schemas.microsoft.com/office/powerpoint/2010/main" val="3306559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760" y="2118360"/>
            <a:ext cx="9875520" cy="1356360"/>
          </a:xfrm>
        </p:spPr>
        <p:txBody>
          <a:bodyPr/>
          <a:lstStyle/>
          <a:p>
            <a:pPr algn="ctr"/>
            <a:r>
              <a:rPr lang="es-ES_tradnl" b="1" dirty="0"/>
              <a:t>¿Para que sirven las plantas?</a:t>
            </a:r>
            <a:endParaRPr lang="es-CL" b="1" dirty="0"/>
          </a:p>
        </p:txBody>
      </p:sp>
      <p:pic>
        <p:nvPicPr>
          <p:cNvPr id="4" name="Picture 3"/>
          <p:cNvPicPr>
            <a:picLocks noChangeAspect="1"/>
          </p:cNvPicPr>
          <p:nvPr/>
        </p:nvPicPr>
        <p:blipFill>
          <a:blip r:embed="rId2"/>
          <a:stretch>
            <a:fillRect/>
          </a:stretch>
        </p:blipFill>
        <p:spPr>
          <a:xfrm>
            <a:off x="5760720" y="3240404"/>
            <a:ext cx="4983480" cy="2803208"/>
          </a:xfrm>
          <a:prstGeom prst="rect">
            <a:avLst/>
          </a:prstGeom>
        </p:spPr>
      </p:pic>
    </p:spTree>
    <p:extLst>
      <p:ext uri="{BB962C8B-B14F-4D97-AF65-F5344CB8AC3E}">
        <p14:creationId xmlns:p14="http://schemas.microsoft.com/office/powerpoint/2010/main" val="4194877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_tradnl" b="1" dirty="0"/>
              <a:t>Las plantas</a:t>
            </a:r>
            <a:endParaRPr lang="es-CL" b="1" dirty="0"/>
          </a:p>
        </p:txBody>
      </p:sp>
      <p:sp>
        <p:nvSpPr>
          <p:cNvPr id="3" name="Content Placeholder 2"/>
          <p:cNvSpPr>
            <a:spLocks noGrp="1"/>
          </p:cNvSpPr>
          <p:nvPr>
            <p:ph idx="1"/>
          </p:nvPr>
        </p:nvSpPr>
        <p:spPr>
          <a:xfrm>
            <a:off x="357665" y="1767840"/>
            <a:ext cx="11446190" cy="4038600"/>
          </a:xfrm>
        </p:spPr>
        <p:txBody>
          <a:bodyPr>
            <a:normAutofit/>
          </a:bodyPr>
          <a:lstStyle/>
          <a:p>
            <a:pPr marL="45720" indent="0" algn="just">
              <a:buNone/>
            </a:pPr>
            <a:r>
              <a:rPr lang="es-ES" sz="3600" dirty="0"/>
              <a:t>La </a:t>
            </a:r>
            <a:r>
              <a:rPr lang="es-ES" sz="3600" b="1" dirty="0"/>
              <a:t>plantas</a:t>
            </a:r>
            <a:r>
              <a:rPr lang="es-ES" sz="3600" dirty="0"/>
              <a:t> nos proporcionan alimentos y medicinas.</a:t>
            </a:r>
          </a:p>
          <a:p>
            <a:pPr marL="45720" indent="0" algn="just">
              <a:buNone/>
            </a:pPr>
            <a:endParaRPr lang="es-CL" sz="3600" dirty="0"/>
          </a:p>
        </p:txBody>
      </p:sp>
      <p:pic>
        <p:nvPicPr>
          <p:cNvPr id="5" name="Picture 4"/>
          <p:cNvPicPr>
            <a:picLocks noChangeAspect="1"/>
          </p:cNvPicPr>
          <p:nvPr/>
        </p:nvPicPr>
        <p:blipFill>
          <a:blip r:embed="rId2"/>
          <a:stretch>
            <a:fillRect/>
          </a:stretch>
        </p:blipFill>
        <p:spPr>
          <a:xfrm>
            <a:off x="767715" y="2589847"/>
            <a:ext cx="5810250" cy="3476625"/>
          </a:xfrm>
          <a:prstGeom prst="rect">
            <a:avLst/>
          </a:prstGeom>
        </p:spPr>
      </p:pic>
      <p:pic>
        <p:nvPicPr>
          <p:cNvPr id="6" name="Picture 5"/>
          <p:cNvPicPr>
            <a:picLocks noChangeAspect="1"/>
          </p:cNvPicPr>
          <p:nvPr/>
        </p:nvPicPr>
        <p:blipFill>
          <a:blip r:embed="rId3"/>
          <a:stretch>
            <a:fillRect/>
          </a:stretch>
        </p:blipFill>
        <p:spPr>
          <a:xfrm>
            <a:off x="6701790" y="2589847"/>
            <a:ext cx="4762500" cy="3171825"/>
          </a:xfrm>
          <a:prstGeom prst="rect">
            <a:avLst/>
          </a:prstGeom>
        </p:spPr>
      </p:pic>
    </p:spTree>
    <p:extLst>
      <p:ext uri="{BB962C8B-B14F-4D97-AF65-F5344CB8AC3E}">
        <p14:creationId xmlns:p14="http://schemas.microsoft.com/office/powerpoint/2010/main" val="2393301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_tradnl" b="1" dirty="0"/>
              <a:t>Las plantas</a:t>
            </a:r>
            <a:endParaRPr lang="es-CL" b="1" dirty="0"/>
          </a:p>
        </p:txBody>
      </p:sp>
      <p:sp>
        <p:nvSpPr>
          <p:cNvPr id="3" name="Content Placeholder 2"/>
          <p:cNvSpPr>
            <a:spLocks noGrp="1"/>
          </p:cNvSpPr>
          <p:nvPr>
            <p:ph idx="1"/>
          </p:nvPr>
        </p:nvSpPr>
        <p:spPr>
          <a:xfrm>
            <a:off x="1143000" y="1695450"/>
            <a:ext cx="9872871" cy="4038600"/>
          </a:xfrm>
        </p:spPr>
        <p:txBody>
          <a:bodyPr>
            <a:noAutofit/>
          </a:bodyPr>
          <a:lstStyle/>
          <a:p>
            <a:pPr marL="45720" indent="0" algn="just">
              <a:buNone/>
            </a:pPr>
            <a:r>
              <a:rPr lang="es-ES" sz="3600" dirty="0"/>
              <a:t>Nos proporcionan madera y combustible. </a:t>
            </a:r>
          </a:p>
          <a:p>
            <a:pPr marL="45720" indent="0" algn="just">
              <a:buNone/>
            </a:pPr>
            <a:endParaRPr lang="es-CL" sz="3600" dirty="0"/>
          </a:p>
        </p:txBody>
      </p:sp>
      <p:pic>
        <p:nvPicPr>
          <p:cNvPr id="4" name="Picture 3"/>
          <p:cNvPicPr>
            <a:picLocks noChangeAspect="1"/>
          </p:cNvPicPr>
          <p:nvPr/>
        </p:nvPicPr>
        <p:blipFill>
          <a:blip r:embed="rId2"/>
          <a:stretch>
            <a:fillRect/>
          </a:stretch>
        </p:blipFill>
        <p:spPr>
          <a:xfrm>
            <a:off x="1140351" y="2486832"/>
            <a:ext cx="5005379" cy="3247218"/>
          </a:xfrm>
          <a:prstGeom prst="rect">
            <a:avLst/>
          </a:prstGeom>
        </p:spPr>
      </p:pic>
      <p:pic>
        <p:nvPicPr>
          <p:cNvPr id="5" name="Picture 4"/>
          <p:cNvPicPr>
            <a:picLocks noChangeAspect="1"/>
          </p:cNvPicPr>
          <p:nvPr/>
        </p:nvPicPr>
        <p:blipFill>
          <a:blip r:embed="rId3"/>
          <a:stretch>
            <a:fillRect/>
          </a:stretch>
        </p:blipFill>
        <p:spPr>
          <a:xfrm>
            <a:off x="6580550" y="2486832"/>
            <a:ext cx="4224610" cy="3168458"/>
          </a:xfrm>
          <a:prstGeom prst="rect">
            <a:avLst/>
          </a:prstGeom>
        </p:spPr>
      </p:pic>
    </p:spTree>
    <p:extLst>
      <p:ext uri="{BB962C8B-B14F-4D97-AF65-F5344CB8AC3E}">
        <p14:creationId xmlns:p14="http://schemas.microsoft.com/office/powerpoint/2010/main" val="4269498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_tradnl" b="1" dirty="0"/>
              <a:t>Las plantas</a:t>
            </a:r>
            <a:endParaRPr lang="es-CL" b="1" dirty="0"/>
          </a:p>
        </p:txBody>
      </p:sp>
      <p:sp>
        <p:nvSpPr>
          <p:cNvPr id="3" name="Content Placeholder 2"/>
          <p:cNvSpPr>
            <a:spLocks noGrp="1"/>
          </p:cNvSpPr>
          <p:nvPr>
            <p:ph idx="1"/>
          </p:nvPr>
        </p:nvSpPr>
        <p:spPr>
          <a:xfrm>
            <a:off x="895350" y="1714500"/>
            <a:ext cx="9872871" cy="4038600"/>
          </a:xfrm>
        </p:spPr>
        <p:txBody>
          <a:bodyPr>
            <a:normAutofit/>
          </a:bodyPr>
          <a:lstStyle/>
          <a:p>
            <a:r>
              <a:rPr lang="es-ES" sz="3600" dirty="0"/>
              <a:t>Brindan cobijo a multitud de otros </a:t>
            </a:r>
            <a:r>
              <a:rPr lang="es-ES" sz="3600" b="1" dirty="0"/>
              <a:t>seres vivos</a:t>
            </a:r>
            <a:r>
              <a:rPr lang="es-ES" sz="3600" dirty="0"/>
              <a:t>, producen el oxígeno que respiramos, mantienen el suelo, regulan la humedad y contribuyen</a:t>
            </a:r>
            <a:r>
              <a:rPr lang="es-ES" sz="3600" b="1" dirty="0"/>
              <a:t> </a:t>
            </a:r>
            <a:r>
              <a:rPr lang="es-ES" sz="3600" dirty="0"/>
              <a:t>a la estabilidad del clima. Las</a:t>
            </a:r>
            <a:r>
              <a:rPr lang="es-ES" sz="3600" b="1" dirty="0"/>
              <a:t> </a:t>
            </a:r>
            <a:r>
              <a:rPr lang="es-ES" sz="3600" dirty="0"/>
              <a:t>plantas verdes pueblan toda la Tierra.</a:t>
            </a:r>
            <a:endParaRPr lang="es-CL" sz="3600" dirty="0"/>
          </a:p>
        </p:txBody>
      </p:sp>
      <p:pic>
        <p:nvPicPr>
          <p:cNvPr id="4" name="Picture 3"/>
          <p:cNvPicPr>
            <a:picLocks noChangeAspect="1"/>
          </p:cNvPicPr>
          <p:nvPr/>
        </p:nvPicPr>
        <p:blipFill>
          <a:blip r:embed="rId2"/>
          <a:stretch>
            <a:fillRect/>
          </a:stretch>
        </p:blipFill>
        <p:spPr>
          <a:xfrm>
            <a:off x="1143000" y="4202342"/>
            <a:ext cx="4312920" cy="2255608"/>
          </a:xfrm>
          <a:prstGeom prst="rect">
            <a:avLst/>
          </a:prstGeom>
        </p:spPr>
      </p:pic>
      <p:pic>
        <p:nvPicPr>
          <p:cNvPr id="5" name="Picture 4"/>
          <p:cNvPicPr>
            <a:picLocks noChangeAspect="1"/>
          </p:cNvPicPr>
          <p:nvPr/>
        </p:nvPicPr>
        <p:blipFill>
          <a:blip r:embed="rId3"/>
          <a:stretch>
            <a:fillRect/>
          </a:stretch>
        </p:blipFill>
        <p:spPr>
          <a:xfrm>
            <a:off x="5990936" y="4024269"/>
            <a:ext cx="4326544" cy="2433681"/>
          </a:xfrm>
          <a:prstGeom prst="rect">
            <a:avLst/>
          </a:prstGeom>
        </p:spPr>
      </p:pic>
    </p:spTree>
    <p:extLst>
      <p:ext uri="{BB962C8B-B14F-4D97-AF65-F5344CB8AC3E}">
        <p14:creationId xmlns:p14="http://schemas.microsoft.com/office/powerpoint/2010/main" val="4097684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a:t>Proceso de crecimiento de una planta</a:t>
            </a:r>
            <a:endParaRPr lang="es-CL" dirty="0"/>
          </a:p>
        </p:txBody>
      </p:sp>
      <p:pic>
        <p:nvPicPr>
          <p:cNvPr id="4" name="Content Placeholder 3"/>
          <p:cNvPicPr>
            <a:picLocks noGrp="1" noChangeAspect="1"/>
          </p:cNvPicPr>
          <p:nvPr>
            <p:ph idx="1"/>
          </p:nvPr>
        </p:nvPicPr>
        <p:blipFill>
          <a:blip r:embed="rId2"/>
          <a:stretch>
            <a:fillRect/>
          </a:stretch>
        </p:blipFill>
        <p:spPr>
          <a:xfrm>
            <a:off x="2000267" y="1746884"/>
            <a:ext cx="8160985" cy="4471035"/>
          </a:xfrm>
          <a:prstGeom prst="rect">
            <a:avLst/>
          </a:prstGeom>
        </p:spPr>
      </p:pic>
    </p:spTree>
    <p:extLst>
      <p:ext uri="{BB962C8B-B14F-4D97-AF65-F5344CB8AC3E}">
        <p14:creationId xmlns:p14="http://schemas.microsoft.com/office/powerpoint/2010/main" val="1488937801"/>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Basis</Template>
  <TotalTime>93</TotalTime>
  <Words>323</Words>
  <Application>Microsoft Office PowerPoint</Application>
  <PresentationFormat>Panorámica</PresentationFormat>
  <Paragraphs>30</Paragraphs>
  <Slides>12</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12</vt:i4>
      </vt:variant>
    </vt:vector>
  </HeadingPairs>
  <TitlesOfParts>
    <vt:vector size="16" baseType="lpstr">
      <vt:lpstr>Corbel</vt:lpstr>
      <vt:lpstr>Gill Sans MT</vt:lpstr>
      <vt:lpstr>Tahoma</vt:lpstr>
      <vt:lpstr>Basis</vt:lpstr>
      <vt:lpstr>Presentación de PowerPoint</vt:lpstr>
      <vt:lpstr>Agenda de anticipación</vt:lpstr>
      <vt:lpstr>Emojis de las emociones</vt:lpstr>
      <vt:lpstr>Objetivo de la clase</vt:lpstr>
      <vt:lpstr>¿Para que sirven las plantas?</vt:lpstr>
      <vt:lpstr>Las plantas</vt:lpstr>
      <vt:lpstr>Las plantas</vt:lpstr>
      <vt:lpstr>Las plantas</vt:lpstr>
      <vt:lpstr>Proceso de crecimiento de una planta</vt:lpstr>
      <vt:lpstr>Cuidados de las plantas y necesidades para vivir</vt:lpstr>
      <vt:lpstr>Cierre</vt:lpstr>
      <vt:lpstr>Despedida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UIsuario</dc:creator>
  <cp:lastModifiedBy>Ivonne Arriagada Tabilo</cp:lastModifiedBy>
  <cp:revision>14</cp:revision>
  <dcterms:created xsi:type="dcterms:W3CDTF">2020-09-22T13:21:08Z</dcterms:created>
  <dcterms:modified xsi:type="dcterms:W3CDTF">2020-10-26T02:06:23Z</dcterms:modified>
</cp:coreProperties>
</file>