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A0BF-6F6B-482D-B5A6-2A54EC4152B6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59FBBF4E-9BA8-44B5-AA08-B6D5BCDAD50E}" type="slidenum">
              <a:rPr lang="es-CL" smtClean="0"/>
              <a:t>‹Nº›</a:t>
            </a:fld>
            <a:endParaRPr lang="es-C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392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A0BF-6F6B-482D-B5A6-2A54EC4152B6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BF4E-9BA8-44B5-AA08-B6D5BCDAD50E}" type="slidenum">
              <a:rPr lang="es-CL" smtClean="0"/>
              <a:t>‹Nº›</a:t>
            </a:fld>
            <a:endParaRPr lang="es-CL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83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A0BF-6F6B-482D-B5A6-2A54EC4152B6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BF4E-9BA8-44B5-AA08-B6D5BCDAD50E}" type="slidenum">
              <a:rPr lang="es-CL" smtClean="0"/>
              <a:t>‹Nº›</a:t>
            </a:fld>
            <a:endParaRPr lang="es-CL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574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A0BF-6F6B-482D-B5A6-2A54EC4152B6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BF4E-9BA8-44B5-AA08-B6D5BCDAD50E}" type="slidenum">
              <a:rPr lang="es-CL" smtClean="0"/>
              <a:t>‹Nº›</a:t>
            </a:fld>
            <a:endParaRPr lang="es-CL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700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A0BF-6F6B-482D-B5A6-2A54EC4152B6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BF4E-9BA8-44B5-AA08-B6D5BCDAD50E}" type="slidenum">
              <a:rPr lang="es-CL" smtClean="0"/>
              <a:t>‹Nº›</a:t>
            </a:fld>
            <a:endParaRPr lang="es-C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A0BF-6F6B-482D-B5A6-2A54EC4152B6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BF4E-9BA8-44B5-AA08-B6D5BCDAD50E}" type="slidenum">
              <a:rPr lang="es-CL" smtClean="0"/>
              <a:t>‹Nº›</a:t>
            </a:fld>
            <a:endParaRPr lang="es-CL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358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A0BF-6F6B-482D-B5A6-2A54EC4152B6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BF4E-9BA8-44B5-AA08-B6D5BCDAD50E}" type="slidenum">
              <a:rPr lang="es-CL" smtClean="0"/>
              <a:t>‹Nº›</a:t>
            </a:fld>
            <a:endParaRPr lang="es-CL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782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A0BF-6F6B-482D-B5A6-2A54EC4152B6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BF4E-9BA8-44B5-AA08-B6D5BCDAD50E}" type="slidenum">
              <a:rPr lang="es-CL" smtClean="0"/>
              <a:t>‹Nº›</a:t>
            </a:fld>
            <a:endParaRPr lang="es-CL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193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A0BF-6F6B-482D-B5A6-2A54EC4152B6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BF4E-9BA8-44B5-AA08-B6D5BCDAD50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2569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A0BF-6F6B-482D-B5A6-2A54EC4152B6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BF4E-9BA8-44B5-AA08-B6D5BCDAD50E}" type="slidenum">
              <a:rPr lang="es-CL" smtClean="0"/>
              <a:t>‹Nº›</a:t>
            </a:fld>
            <a:endParaRPr lang="es-CL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921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1F59A0BF-6F6B-482D-B5A6-2A54EC4152B6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BF4E-9BA8-44B5-AA08-B6D5BCDAD50E}" type="slidenum">
              <a:rPr lang="es-CL" smtClean="0"/>
              <a:t>‹Nº›</a:t>
            </a:fld>
            <a:endParaRPr lang="es-C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577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9A0BF-6F6B-482D-B5A6-2A54EC4152B6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59FBBF4E-9BA8-44B5-AA08-B6D5BCDAD50E}" type="slidenum">
              <a:rPr lang="es-CL" smtClean="0"/>
              <a:t>‹Nº›</a:t>
            </a:fld>
            <a:endParaRPr lang="es-CL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66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D1DEF7A-6723-49A6-8EF3-117ED62EE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111" y="521838"/>
            <a:ext cx="3400593" cy="1439484"/>
          </a:xfrm>
          <a:prstGeom prst="rect">
            <a:avLst/>
          </a:prstGeom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C1EE7858-E18C-4CCD-B242-DC10D89988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722990"/>
              </p:ext>
            </p:extLst>
          </p:nvPr>
        </p:nvGraphicFramePr>
        <p:xfrm>
          <a:off x="1563757" y="2080592"/>
          <a:ext cx="9051234" cy="4378263"/>
        </p:xfrm>
        <a:graphic>
          <a:graphicData uri="http://schemas.openxmlformats.org/drawingml/2006/table">
            <a:tbl>
              <a:tblPr firstRow="1" firstCol="1" bandRow="1"/>
              <a:tblGrid>
                <a:gridCol w="4456566">
                  <a:extLst>
                    <a:ext uri="{9D8B030D-6E8A-4147-A177-3AD203B41FA5}">
                      <a16:colId xmlns:a16="http://schemas.microsoft.com/office/drawing/2014/main" val="2836134736"/>
                    </a:ext>
                  </a:extLst>
                </a:gridCol>
                <a:gridCol w="4594668">
                  <a:extLst>
                    <a:ext uri="{9D8B030D-6E8A-4147-A177-3AD203B41FA5}">
                      <a16:colId xmlns:a16="http://schemas.microsoft.com/office/drawing/2014/main" val="1902990223"/>
                    </a:ext>
                  </a:extLst>
                </a:gridCol>
              </a:tblGrid>
              <a:tr h="56406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S" sz="3200" dirty="0">
                          <a:effectLst/>
                          <a:latin typeface="Aharoni" panose="02010803020104030203" pitchFamily="2" charset="-79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CONVIVENCIA ESCOLAR</a:t>
                      </a:r>
                      <a:r>
                        <a:rPr lang="es-ES" sz="320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L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552304"/>
                  </a:ext>
                </a:extLst>
              </a:tr>
              <a:tr h="6476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Docente:</a:t>
                      </a:r>
                      <a:r>
                        <a:rPr lang="es-ES" sz="2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Jorge Castillo R.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Cursos: </a:t>
                      </a:r>
                      <a:r>
                        <a:rPr lang="es-ES" sz="2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Laboral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455574"/>
                  </a:ext>
                </a:extLst>
              </a:tr>
              <a:tr h="944212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Objetivo de Aprendizaje:</a:t>
                      </a:r>
                      <a:r>
                        <a:rPr lang="es-ES" sz="2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Comprender el valor del respeto en la relación con otros y el medio.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438269"/>
                  </a:ext>
                </a:extLst>
              </a:tr>
              <a:tr h="740767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Contenido: </a:t>
                      </a:r>
                      <a:r>
                        <a:rPr lang="es-ES" sz="2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Valores, habilidades sociales.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00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347008"/>
                  </a:ext>
                </a:extLst>
              </a:tr>
              <a:tr h="740767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Habilidad:</a:t>
                      </a:r>
                      <a:r>
                        <a:rPr lang="es-ES" sz="2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Actitudes, valores, normas.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00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918815"/>
                  </a:ext>
                </a:extLst>
              </a:tr>
              <a:tr h="740767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0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Semana N.º: </a:t>
                      </a:r>
                      <a:r>
                        <a:rPr lang="es-ES" sz="2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al 21 agosto 2020.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00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6441908"/>
                  </a:ext>
                </a:extLst>
              </a:tr>
            </a:tbl>
          </a:graphicData>
        </a:graphic>
      </p:graphicFrame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542E731-2808-475B-B6F3-BC978F116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90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24"/>
    </mc:Choice>
    <mc:Fallback>
      <p:transition spd="slow" advTm="17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VOLVEREMOS PRONTO&#10;CUIDENSE">
            <a:extLst>
              <a:ext uri="{FF2B5EF4-FFF2-40B4-BE49-F238E27FC236}">
                <a16:creationId xmlns:a16="http://schemas.microsoft.com/office/drawing/2014/main" id="{13CB84A1-A482-4636-9D0F-5A7A3526F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"/>
            <a:ext cx="12192000" cy="685620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A085C4D-DF1F-449B-A7BF-F43BDB98DF87}"/>
              </a:ext>
            </a:extLst>
          </p:cNvPr>
          <p:cNvSpPr txBox="1"/>
          <p:nvPr/>
        </p:nvSpPr>
        <p:spPr>
          <a:xfrm>
            <a:off x="251790" y="2712230"/>
            <a:ext cx="1164866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6600" dirty="0">
                <a:latin typeface="Arial Black" panose="020B0A04020102020204" pitchFamily="34" charset="0"/>
              </a:rPr>
              <a:t>VOLVEREMOS PRONTO</a:t>
            </a:r>
          </a:p>
          <a:p>
            <a:pPr algn="ctr"/>
            <a:endParaRPr lang="es-CL" sz="6600" dirty="0">
              <a:latin typeface="Arial Black" panose="020B0A04020102020204" pitchFamily="34" charset="0"/>
            </a:endParaRPr>
          </a:p>
          <a:p>
            <a:pPr algn="ctr"/>
            <a:r>
              <a:rPr lang="es-CL" sz="6600" dirty="0">
                <a:latin typeface="Arial Black" panose="020B0A04020102020204" pitchFamily="34" charset="0"/>
              </a:rPr>
              <a:t>CUIDENSE</a:t>
            </a:r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37660-729E-4ACD-A131-269285C76C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63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97"/>
    </mc:Choice>
    <mc:Fallback>
      <p:transition spd="slow" advTm="16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983CC0-08C9-47AE-882D-FCA23286E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609600"/>
            <a:ext cx="10554694" cy="874643"/>
          </a:xfrm>
        </p:spPr>
        <p:txBody>
          <a:bodyPr>
            <a:normAutofit fontScale="90000"/>
          </a:bodyPr>
          <a:lstStyle/>
          <a:p>
            <a:pPr algn="l"/>
            <a:r>
              <a:rPr lang="es-E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comenzar, vamos a pensar en esta frase: “YO QUIERO A MI FAMILIA”, entonces responde estas preguntas:</a:t>
            </a:r>
            <a:endParaRPr lang="es-CL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054CF85-3DBB-42C3-B487-ADACFD04AE97}"/>
              </a:ext>
            </a:extLst>
          </p:cNvPr>
          <p:cNvSpPr txBox="1"/>
          <p:nvPr/>
        </p:nvSpPr>
        <p:spPr>
          <a:xfrm>
            <a:off x="265044" y="2584173"/>
            <a:ext cx="1156914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-Quienes integran  mi familia?  Ejemplo: Mamá</a:t>
            </a:r>
          </a:p>
          <a:p>
            <a:endParaRPr lang="es-E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-Si los quiero, o tengo afecto, cómo soy con mi familia?: Ejemplo: cariñoso</a:t>
            </a:r>
          </a:p>
          <a:p>
            <a:endParaRPr lang="es-E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-Estas cualidades que tú has nombrado son buenas o malas, positivas o negativas?</a:t>
            </a:r>
          </a:p>
          <a:p>
            <a:endParaRPr lang="es-E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-Piensa, pueden haber otras formas de demostrar este afecto a tu familia?</a:t>
            </a:r>
          </a:p>
          <a:p>
            <a:endParaRPr lang="es-E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-Solamente a la familia se le quiere o se le entrega afecto? Nombra a que otras personas se les puede entregar afecto.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6854C4C-71DB-4B81-AF8D-D6D14C6F7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928" y="1122369"/>
            <a:ext cx="1580521" cy="182367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0A68CF0-2E16-4D7B-99BE-0F5B110EF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34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41"/>
    </mc:Choice>
    <mc:Fallback>
      <p:transition spd="slow" advTm="59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163C23-7D7A-4A55-B5B1-5F975E43C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17" y="609600"/>
            <a:ext cx="11145079" cy="1356360"/>
          </a:xfrm>
        </p:spPr>
        <p:txBody>
          <a:bodyPr>
            <a:normAutofit/>
          </a:bodyPr>
          <a:lstStyle/>
          <a:p>
            <a:r>
              <a:rPr lang="es-ES" sz="2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Entonces</a:t>
            </a:r>
            <a:r>
              <a:rPr lang="es-E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partir de estas descripciones buenas o positivas, podremos tener una idea de ¿Qué es el respeto? Escribe las ideas:</a:t>
            </a:r>
            <a:endParaRPr lang="es-CL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2CEC92-7BF8-42BB-8247-2C6DD57F3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17" y="2057399"/>
            <a:ext cx="11145079" cy="4383157"/>
          </a:xfrm>
        </p:spPr>
        <p:txBody>
          <a:bodyPr>
            <a:normAutofit lnSpcReduction="10000"/>
          </a:bodyPr>
          <a:lstStyle/>
          <a:p>
            <a:r>
              <a:rPr lang="es-E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¿Con l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</a:t>
            </a:r>
            <a:r>
              <a:rPr lang="es-E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personas diferente a mi familia debo ser respetuoso? </a:t>
            </a:r>
          </a:p>
          <a:p>
            <a:r>
              <a:rPr lang="es-E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¿Puedo ser respetuoso con los animales o el medio ambiente? ¿Cómo?</a:t>
            </a:r>
          </a:p>
          <a:p>
            <a:r>
              <a:rPr lang="es-E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Una vez que respondió las preguntas y ya tenemos una idea más clara del valor del RESPETO, entonces podemos decir, que:</a:t>
            </a:r>
          </a:p>
          <a:p>
            <a:endParaRPr lang="es-ES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" indent="0" algn="just">
              <a:buNone/>
            </a:pPr>
            <a:r>
              <a:rPr lang="es-E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-El respeto es muy importante para relacionarse con cualquier persona, sean sus familiares, como también el vecino, amigos compañeros, con las personas que trabajan en el colegio y también con personas desconocidas.</a:t>
            </a:r>
          </a:p>
          <a:p>
            <a:pPr marL="45720" indent="0" algn="just">
              <a:buNone/>
            </a:pPr>
            <a:r>
              <a:rPr lang="es-E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-También podemos decir, que en el respeto las cualidades nombradas son todas buenas o positivas, no hay malas o cualidades negativas.</a:t>
            </a:r>
          </a:p>
          <a:p>
            <a:endParaRPr lang="es-CL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B8DE319-8B9F-4EC5-B27F-419BBFA1CE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54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108"/>
    </mc:Choice>
    <mc:Fallback>
      <p:transition spd="slow" advTm="81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C1B823-71CC-4B57-AF6B-97CA3944D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13" y="609600"/>
            <a:ext cx="11370365" cy="848139"/>
          </a:xfrm>
        </p:spPr>
        <p:txBody>
          <a:bodyPr>
            <a:normAutofit/>
          </a:bodyPr>
          <a:lstStyle/>
          <a:p>
            <a:r>
              <a:rPr lang="es-CL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TIPOS DE RESPETO: </a:t>
            </a:r>
            <a:br>
              <a:rPr lang="es-CL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1.- RESPETO A MI MISMO: YO ME RESPETO, ¿CÓMO?</a:t>
            </a:r>
            <a:endParaRPr lang="es-CL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86C2344-F9FB-417E-BFD1-D10EED289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43200"/>
            <a:ext cx="2372139" cy="2186609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F0ED988-5713-473F-9B4F-85337760A33B}"/>
              </a:ext>
            </a:extLst>
          </p:cNvPr>
          <p:cNvSpPr/>
          <p:nvPr/>
        </p:nvSpPr>
        <p:spPr>
          <a:xfrm>
            <a:off x="583095" y="2107097"/>
            <a:ext cx="3299791" cy="47707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Presentación personal</a:t>
            </a:r>
            <a:endParaRPr kumimoji="0" lang="es-CL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51E6403-650D-46F5-8A82-877140735048}"/>
              </a:ext>
            </a:extLst>
          </p:cNvPr>
          <p:cNvSpPr/>
          <p:nvPr/>
        </p:nvSpPr>
        <p:spPr>
          <a:xfrm>
            <a:off x="4678017" y="1616766"/>
            <a:ext cx="2464905" cy="66043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Higiene personal</a:t>
            </a:r>
            <a:endParaRPr kumimoji="0" lang="es-CL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B85F458-131F-496E-AE98-625E270EB0AE}"/>
              </a:ext>
            </a:extLst>
          </p:cNvPr>
          <p:cNvSpPr/>
          <p:nvPr/>
        </p:nvSpPr>
        <p:spPr>
          <a:xfrm>
            <a:off x="742122" y="3256598"/>
            <a:ext cx="2597424" cy="47707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Cuidar la salud</a:t>
            </a:r>
            <a:endParaRPr kumimoji="0" lang="es-CL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05E25D1-5D0A-491F-AA55-F890E3518B50}"/>
              </a:ext>
            </a:extLst>
          </p:cNvPr>
          <p:cNvSpPr/>
          <p:nvPr/>
        </p:nvSpPr>
        <p:spPr>
          <a:xfrm>
            <a:off x="954154" y="4330026"/>
            <a:ext cx="2756451" cy="5997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Alimentarse bien</a:t>
            </a:r>
            <a:endParaRPr kumimoji="0" lang="es-CL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37CD1EF-E6A9-407E-993B-62538EF94D8E}"/>
              </a:ext>
            </a:extLst>
          </p:cNvPr>
          <p:cNvSpPr/>
          <p:nvPr/>
        </p:nvSpPr>
        <p:spPr>
          <a:xfrm flipH="1">
            <a:off x="7663542" y="2743200"/>
            <a:ext cx="3207656" cy="51339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Quererse uno mismo</a:t>
            </a:r>
            <a:endParaRPr kumimoji="0" lang="es-CL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8F9DF65-91C3-49BC-82C8-6CBA3A46C65A}"/>
              </a:ext>
            </a:extLst>
          </p:cNvPr>
          <p:cNvSpPr/>
          <p:nvPr/>
        </p:nvSpPr>
        <p:spPr>
          <a:xfrm rot="10800000" flipH="1" flipV="1">
            <a:off x="7144066" y="4269374"/>
            <a:ext cx="3727131" cy="66043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Cuidarse o autocuidado</a:t>
            </a:r>
            <a:endParaRPr kumimoji="0" lang="es-CL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58ECE49-B5CA-4A00-BEDC-A49C5B3FAD4D}"/>
              </a:ext>
            </a:extLst>
          </p:cNvPr>
          <p:cNvSpPr/>
          <p:nvPr/>
        </p:nvSpPr>
        <p:spPr>
          <a:xfrm>
            <a:off x="3599543" y="5754880"/>
            <a:ext cx="5936343" cy="66043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Practico deporte o actividades recreativas</a:t>
            </a:r>
            <a:endParaRPr kumimoji="0" lang="es-CL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01B715A-CB29-4DDA-B986-873E0B050F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8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36"/>
    </mc:Choice>
    <mc:Fallback>
      <p:transition spd="slow" advTm="45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C005C8-2C48-4401-8CB7-CF459B98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8" y="609600"/>
            <a:ext cx="10452462" cy="957943"/>
          </a:xfrm>
        </p:spPr>
        <p:txBody>
          <a:bodyPr>
            <a:normAutofit/>
          </a:bodyPr>
          <a:lstStyle/>
          <a:p>
            <a:r>
              <a:rPr lang="es-CL" sz="2400" dirty="0">
                <a:solidFill>
                  <a:schemeClr val="tx1"/>
                </a:solidFill>
              </a:rPr>
              <a:t>TIPOS DE RESPETO: </a:t>
            </a:r>
            <a:br>
              <a:rPr lang="es-CL" sz="2400" dirty="0">
                <a:solidFill>
                  <a:schemeClr val="tx1"/>
                </a:solidFill>
              </a:rPr>
            </a:br>
            <a:r>
              <a:rPr lang="es-ES" sz="2400" dirty="0">
                <a:solidFill>
                  <a:schemeClr val="tx1"/>
                </a:solidFill>
              </a:rPr>
              <a:t>2.- RESPETO A LOS DEMAS:</a:t>
            </a:r>
            <a:endParaRPr lang="es-CL" sz="2400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F6AD43-B2CA-4EB6-982F-0AB7E7EE5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1683657"/>
            <a:ext cx="11074399" cy="4717143"/>
          </a:xfrm>
        </p:spPr>
        <p:txBody>
          <a:bodyPr>
            <a:normAutofit/>
          </a:bodyPr>
          <a:lstStyle/>
          <a:p>
            <a:r>
              <a:rPr lang="es-ES" sz="2400" dirty="0">
                <a:solidFill>
                  <a:schemeClr val="tx1"/>
                </a:solidFill>
              </a:rPr>
              <a:t>Observa los laminas  y describe a que respeto corresponde:</a:t>
            </a:r>
          </a:p>
          <a:p>
            <a:endParaRPr lang="es-ES" sz="24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es-CL" sz="2400" dirty="0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AC1D7B2-1085-40DF-9DAF-2473EE4E1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" y="2249714"/>
            <a:ext cx="2540000" cy="306251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7FDEAF-65AB-4AF7-B0EE-8E4E5EF61D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42" y="2249713"/>
            <a:ext cx="2989943" cy="292463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C8E0348-2352-47C8-9E65-873AE9A5FD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512" y="2296886"/>
            <a:ext cx="3149601" cy="287745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43F6B1D-0083-4FD6-A480-8FF68A5E3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27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07"/>
    </mc:Choice>
    <mc:Fallback>
      <p:transition spd="slow" advTm="26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C75967-A7E3-49D1-B685-33B9E4CED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43" y="609600"/>
            <a:ext cx="11059885" cy="1001486"/>
          </a:xfrm>
        </p:spPr>
        <p:txBody>
          <a:bodyPr>
            <a:normAutofit/>
          </a:bodyPr>
          <a:lstStyle/>
          <a:p>
            <a:r>
              <a:rPr lang="es-ES" sz="2400" dirty="0">
                <a:solidFill>
                  <a:schemeClr val="tx1"/>
                </a:solidFill>
              </a:rPr>
              <a:t>TIPOS DE RESPETO: </a:t>
            </a:r>
            <a:br>
              <a:rPr lang="es-ES" sz="2400" dirty="0">
                <a:solidFill>
                  <a:schemeClr val="tx1"/>
                </a:solidFill>
              </a:rPr>
            </a:br>
            <a:r>
              <a:rPr lang="es-ES" sz="2400" dirty="0">
                <a:solidFill>
                  <a:schemeClr val="tx1"/>
                </a:solidFill>
              </a:rPr>
              <a:t>3.- RESPETO A LOS ANIMALES Y MEDIO AMBIENTE</a:t>
            </a:r>
            <a:endParaRPr lang="es-CL" sz="2400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1B7581-C613-4358-9664-7ED3C322D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95" y="1770743"/>
            <a:ext cx="11062533" cy="4702628"/>
          </a:xfrm>
        </p:spPr>
        <p:txBody>
          <a:bodyPr>
            <a:normAutofit/>
          </a:bodyPr>
          <a:lstStyle/>
          <a:p>
            <a:r>
              <a:rPr lang="es-ES" sz="2400" dirty="0">
                <a:solidFill>
                  <a:schemeClr val="tx1"/>
                </a:solidFill>
              </a:rPr>
              <a:t>Observa las láminas y responde:</a:t>
            </a:r>
          </a:p>
          <a:p>
            <a:r>
              <a:rPr lang="es-ES" sz="2400" dirty="0">
                <a:solidFill>
                  <a:schemeClr val="tx1"/>
                </a:solidFill>
              </a:rPr>
              <a:t>-¿Las imágenes del animal y de la planta se pueden  relacionar con el respeto? </a:t>
            </a:r>
          </a:p>
          <a:p>
            <a:r>
              <a:rPr lang="es-ES" sz="2400" dirty="0">
                <a:solidFill>
                  <a:schemeClr val="tx1"/>
                </a:solidFill>
              </a:rPr>
              <a:t>-¿Cómo yo puedo tener respeto con los animales y plantas?</a:t>
            </a:r>
          </a:p>
          <a:p>
            <a:pPr marL="45720" indent="0">
              <a:buNone/>
            </a:pPr>
            <a:endParaRPr lang="es-CL" sz="2400" dirty="0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A18AD0E-8523-414C-ACE9-DE5B78112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7" y="3428999"/>
            <a:ext cx="2394857" cy="27520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43FF4BC-1218-4673-9DDD-34F7AE89D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3429000"/>
            <a:ext cx="2714170" cy="275205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DAB5393-07DA-4775-A09B-C76F30E69C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18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23"/>
    </mc:Choice>
    <mc:Fallback>
      <p:transition spd="slow" advTm="21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319927-9B27-4FBC-AAE1-BDA3626C6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0958286" cy="870857"/>
          </a:xfrm>
        </p:spPr>
        <p:txBody>
          <a:bodyPr>
            <a:normAutofit/>
          </a:bodyPr>
          <a:lstStyle/>
          <a:p>
            <a:pPr algn="just"/>
            <a:r>
              <a:rPr lang="es-E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4.- ¿QUÉ HABILIDADES DEBO TENER AL RELACIONARME CON OTRAS PERSONAS: FAMILIA, AMIGOS, COMPAÑEROS, ADULTOS, EN LA COMUNIDAD?</a:t>
            </a:r>
            <a:endParaRPr lang="es-CL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4BF768-664C-43C8-B5E2-4430C330F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952" y="1480457"/>
            <a:ext cx="10958286" cy="4905829"/>
          </a:xfrm>
        </p:spPr>
        <p:txBody>
          <a:bodyPr>
            <a:normAutofit fontScale="92500" lnSpcReduction="20000"/>
          </a:bodyPr>
          <a:lstStyle/>
          <a:p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 cortes </a:t>
            </a:r>
          </a:p>
          <a:p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Amable</a:t>
            </a:r>
          </a:p>
          <a:p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Respetar las diferencias.</a:t>
            </a:r>
          </a:p>
          <a:p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Respetar las normas </a:t>
            </a:r>
          </a:p>
          <a:p>
            <a:pPr marL="45720" indent="0">
              <a:buNone/>
            </a:pP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(de la casa, colegio, comunidad)                     </a:t>
            </a:r>
          </a:p>
          <a:p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Respetar las opiniones</a:t>
            </a:r>
          </a:p>
          <a:p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Buen trato</a:t>
            </a:r>
          </a:p>
          <a:p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Responsable.</a:t>
            </a:r>
          </a:p>
          <a:p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Honesto (verdad).</a:t>
            </a:r>
          </a:p>
          <a:p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Cooperador</a:t>
            </a: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70C44F1-B20F-48CB-87A6-F5A62055E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429" y="1799770"/>
            <a:ext cx="4891314" cy="409302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4469270-7199-488B-B45D-0C5862CFC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38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29"/>
    </mc:Choice>
    <mc:Fallback>
      <p:transition spd="slow" advTm="50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7783F-3C1B-4F3A-BFE1-AE5006F4D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537029"/>
            <a:ext cx="11001829" cy="914400"/>
          </a:xfrm>
        </p:spPr>
        <p:txBody>
          <a:bodyPr>
            <a:normAutofit/>
          </a:bodyPr>
          <a:lstStyle/>
          <a:p>
            <a:r>
              <a:rPr lang="es-E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5.- </a:t>
            </a:r>
            <a:r>
              <a:rPr lang="es-E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¿Qué conductas o actitudes no son de respeto?</a:t>
            </a:r>
            <a:endParaRPr lang="es-CL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B32F2F-EFA8-4241-A560-717BD0BC2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1306286"/>
            <a:ext cx="11001829" cy="5014685"/>
          </a:xfrm>
        </p:spPr>
        <p:txBody>
          <a:bodyPr>
            <a:normAutofit/>
          </a:bodyPr>
          <a:lstStyle/>
          <a:p>
            <a:endParaRPr lang="es-ES" dirty="0">
              <a:solidFill>
                <a:schemeClr val="tx1"/>
              </a:solidFill>
            </a:endParaRPr>
          </a:p>
          <a:p>
            <a:r>
              <a:rPr lang="es-ES" dirty="0">
                <a:solidFill>
                  <a:schemeClr val="tx1"/>
                </a:solidFill>
              </a:rPr>
              <a:t>Garabatos.								Chisme.</a:t>
            </a:r>
          </a:p>
          <a:p>
            <a:r>
              <a:rPr lang="es-ES" dirty="0">
                <a:solidFill>
                  <a:schemeClr val="tx1"/>
                </a:solidFill>
              </a:rPr>
              <a:t>Insulto.								Sobrenombre.</a:t>
            </a:r>
          </a:p>
          <a:p>
            <a:r>
              <a:rPr lang="es-ES" dirty="0">
                <a:solidFill>
                  <a:schemeClr val="tx1"/>
                </a:solidFill>
              </a:rPr>
              <a:t>Agresión.								Discriminación.</a:t>
            </a:r>
          </a:p>
          <a:p>
            <a:r>
              <a:rPr lang="es-ES" dirty="0">
                <a:solidFill>
                  <a:schemeClr val="tx1"/>
                </a:solidFill>
              </a:rPr>
              <a:t>Mal trato.								Desobediencia</a:t>
            </a:r>
          </a:p>
          <a:p>
            <a:r>
              <a:rPr lang="es-ES" dirty="0">
                <a:solidFill>
                  <a:schemeClr val="tx1"/>
                </a:solidFill>
              </a:rPr>
              <a:t>No acatar las normas.							destruir lo ajeno.</a:t>
            </a:r>
          </a:p>
          <a:p>
            <a:r>
              <a:rPr lang="es-ES" dirty="0">
                <a:solidFill>
                  <a:schemeClr val="tx1"/>
                </a:solidFill>
              </a:rPr>
              <a:t>Contaminar.								Rabietas.</a:t>
            </a:r>
          </a:p>
          <a:p>
            <a:r>
              <a:rPr lang="es-ES" dirty="0">
                <a:solidFill>
                  <a:schemeClr val="tx1"/>
                </a:solidFill>
              </a:rPr>
              <a:t>Mentiras.								Robo.</a:t>
            </a:r>
          </a:p>
          <a:p>
            <a:endParaRPr lang="es-ES" dirty="0"/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11D348B-3F76-4C79-BF69-F0166C60A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577" y="1451429"/>
            <a:ext cx="2467817" cy="18537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19489D8-3951-4A67-BE16-A337A9E08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0260" y="1451429"/>
            <a:ext cx="2127782" cy="185370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C31027F-8D27-42A4-B95E-1C46DB5B88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0577" y="3349885"/>
            <a:ext cx="2467817" cy="185370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6217EE0-4199-4109-862D-E5FA66D8CC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0260" y="3349884"/>
            <a:ext cx="2127782" cy="192412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00DC924-D555-4860-87DA-9BA11D9254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29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28"/>
    </mc:Choice>
    <mc:Fallback>
      <p:transition spd="slow" advTm="51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7D1318-54CE-4852-A52D-30AA8271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486" y="290286"/>
            <a:ext cx="11088914" cy="870857"/>
          </a:xfrm>
        </p:spPr>
        <p:txBody>
          <a:bodyPr>
            <a:normAutofit/>
          </a:bodyPr>
          <a:lstStyle/>
          <a:p>
            <a:r>
              <a:rPr lang="es-E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finalizar, podemos ya tener una mayor idea o concepto del RESPETO</a:t>
            </a:r>
            <a:endParaRPr lang="es-CL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309C95-3737-43D4-8A1B-C200556A8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86" y="1161142"/>
            <a:ext cx="11088914" cy="5406571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es-ES" sz="2600" dirty="0">
                <a:solidFill>
                  <a:schemeClr val="tx1"/>
                </a:solidFill>
              </a:rPr>
              <a:t>Lee las siguientes frases. Diga SI o diga NO  a las frases leídas:</a:t>
            </a:r>
          </a:p>
          <a:p>
            <a:endParaRPr lang="es-ES" sz="26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s-ES" sz="2600" dirty="0">
                <a:solidFill>
                  <a:schemeClr val="tx1"/>
                </a:solidFill>
              </a:rPr>
              <a:t>- Bañarse diariamente y andar con ropa limpia, es tenerme respeto a mí mismo.</a:t>
            </a:r>
          </a:p>
          <a:p>
            <a:pPr marL="45720" indent="0">
              <a:buNone/>
            </a:pPr>
            <a:r>
              <a:rPr lang="es-ES" sz="2600" dirty="0">
                <a:solidFill>
                  <a:schemeClr val="tx1"/>
                </a:solidFill>
              </a:rPr>
              <a:t>- Insultar a otros, corresponde a tener respeto por las personas.</a:t>
            </a:r>
          </a:p>
          <a:p>
            <a:pPr marL="45720" indent="0">
              <a:buNone/>
            </a:pPr>
            <a:r>
              <a:rPr lang="es-ES" sz="2600" dirty="0">
                <a:solidFill>
                  <a:schemeClr val="tx1"/>
                </a:solidFill>
              </a:rPr>
              <a:t>- Tratar bien a todas las personas, es tener respeto por los demás.</a:t>
            </a:r>
          </a:p>
          <a:p>
            <a:pPr marL="45720" indent="0">
              <a:buNone/>
            </a:pPr>
            <a:r>
              <a:rPr lang="es-ES" sz="2600" dirty="0">
                <a:solidFill>
                  <a:schemeClr val="tx1"/>
                </a:solidFill>
              </a:rPr>
              <a:t>- Dar las gracias, pedir permiso, saludar son habilidades que mejoran el respeto.</a:t>
            </a:r>
          </a:p>
          <a:p>
            <a:pPr marL="45720" indent="0">
              <a:buNone/>
            </a:pPr>
            <a:r>
              <a:rPr lang="es-ES" sz="2600" dirty="0">
                <a:solidFill>
                  <a:schemeClr val="tx1"/>
                </a:solidFill>
              </a:rPr>
              <a:t>- Cuidar a los animales, es una habilidad de respeto.</a:t>
            </a:r>
          </a:p>
          <a:p>
            <a:pPr marL="45720" indent="0">
              <a:buNone/>
            </a:pPr>
            <a:r>
              <a:rPr lang="es-ES" sz="2600" dirty="0">
                <a:solidFill>
                  <a:schemeClr val="tx1"/>
                </a:solidFill>
              </a:rPr>
              <a:t>- Asistir a clases diariamente, con mis implementos escolares, es respeto</a:t>
            </a:r>
          </a:p>
          <a:p>
            <a:pPr marL="45720" indent="0">
              <a:buNone/>
            </a:pPr>
            <a:r>
              <a:rPr lang="es-ES" sz="2600" dirty="0">
                <a:solidFill>
                  <a:schemeClr val="tx1"/>
                </a:solidFill>
              </a:rPr>
              <a:t>- Decir siempre la verdad, es respeto.</a:t>
            </a:r>
          </a:p>
          <a:p>
            <a:pPr marL="45720" indent="0">
              <a:buNone/>
            </a:pPr>
            <a:r>
              <a:rPr lang="es-ES" sz="2600" dirty="0">
                <a:solidFill>
                  <a:schemeClr val="tx1"/>
                </a:solidFill>
              </a:rPr>
              <a:t>- Burlarse de las personas diferentes es respeto.</a:t>
            </a:r>
          </a:p>
          <a:p>
            <a:pPr marL="45720" indent="0">
              <a:buNone/>
            </a:pPr>
            <a:r>
              <a:rPr lang="es-ES" sz="2600" dirty="0">
                <a:solidFill>
                  <a:schemeClr val="tx1"/>
                </a:solidFill>
              </a:rPr>
              <a:t>- Tener una conducta de desobediencia, rabietas y agresiones, es de respeto.</a:t>
            </a:r>
          </a:p>
          <a:p>
            <a:endParaRPr lang="es-ES" dirty="0"/>
          </a:p>
          <a:p>
            <a:endParaRPr lang="es-CL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6A94AB5-47E2-402E-80A3-0B324713A9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74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128"/>
    </mc:Choice>
    <mc:Fallback>
      <p:transition spd="slow" advTm="90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Galería</Template>
  <TotalTime>0</TotalTime>
  <Words>717</Words>
  <Application>Microsoft Office PowerPoint</Application>
  <PresentationFormat>Panorámica</PresentationFormat>
  <Paragraphs>77</Paragraphs>
  <Slides>10</Slides>
  <Notes>0</Notes>
  <HiddenSlides>0</HiddenSlides>
  <MMClips>10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Aharoni</vt:lpstr>
      <vt:lpstr>Arial</vt:lpstr>
      <vt:lpstr>Arial Black</vt:lpstr>
      <vt:lpstr>Calibri</vt:lpstr>
      <vt:lpstr>Gill Sans MT</vt:lpstr>
      <vt:lpstr>Tahoma</vt:lpstr>
      <vt:lpstr>Galería</vt:lpstr>
      <vt:lpstr>Presentación de PowerPoint</vt:lpstr>
      <vt:lpstr>Para comenzar, vamos a pensar en esta frase: “YO QUIERO A MI FAMILIA”, entonces responde estas preguntas:</vt:lpstr>
      <vt:lpstr>Entonces a partir de estas descripciones buenas o positivas, podremos tener una idea de ¿Qué es el respeto? Escribe las ideas:</vt:lpstr>
      <vt:lpstr>TIPOS DE RESPETO:  1.- RESPETO A MI MISMO: YO ME RESPETO, ¿CÓMO?</vt:lpstr>
      <vt:lpstr>TIPOS DE RESPETO:  2.- RESPETO A LOS DEMAS:</vt:lpstr>
      <vt:lpstr>TIPOS DE RESPETO:  3.- RESPETO A LOS ANIMALES Y MEDIO AMBIENTE</vt:lpstr>
      <vt:lpstr>4.- ¿QUÉ HABILIDADES DEBO TENER AL RELACIONARME CON OTRAS PERSONAS: FAMILIA, AMIGOS, COMPAÑEROS, ADULTOS, EN LA COMUNIDAD?</vt:lpstr>
      <vt:lpstr>5.- ¿Qué conductas o actitudes no son de respeto?</vt:lpstr>
      <vt:lpstr>Para finalizar, podemos ya tener una mayor idea o concepto del RESPETO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jorge</dc:creator>
  <cp:lastModifiedBy>jorge</cp:lastModifiedBy>
  <cp:revision>14</cp:revision>
  <dcterms:created xsi:type="dcterms:W3CDTF">2020-08-16T20:55:31Z</dcterms:created>
  <dcterms:modified xsi:type="dcterms:W3CDTF">2020-08-16T23:57:19Z</dcterms:modified>
</cp:coreProperties>
</file>