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63" r:id="rId3"/>
    <p:sldId id="260" r:id="rId4"/>
    <p:sldId id="261" r:id="rId5"/>
    <p:sldId id="264" r:id="rId6"/>
    <p:sldId id="258" r:id="rId7"/>
    <p:sldId id="259" r:id="rId8"/>
    <p:sldId id="262"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1" d="100"/>
          <a:sy n="51"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384049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33D302-C08E-40F3-BB86-A4BEFADD6D8A}" type="datetimeFigureOut">
              <a:rPr lang="es-CL" smtClean="0"/>
              <a:t>21-09-2020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344405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186339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2663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345418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2924318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1338625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1100667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372379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334071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306261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B33D302-C08E-40F3-BB86-A4BEFADD6D8A}" type="datetimeFigureOut">
              <a:rPr lang="es-CL" smtClean="0"/>
              <a:t>21-09-2020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175813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B33D302-C08E-40F3-BB86-A4BEFADD6D8A}" type="datetimeFigureOut">
              <a:rPr lang="es-CL" smtClean="0"/>
              <a:t>21-09-2020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131304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319958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152181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5B33D302-C08E-40F3-BB86-A4BEFADD6D8A}" type="datetimeFigureOut">
              <a:rPr lang="es-CL" smtClean="0"/>
              <a:t>21-09-2020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116999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33D302-C08E-40F3-BB86-A4BEFADD6D8A}" type="datetimeFigureOut">
              <a:rPr lang="es-CL" smtClean="0"/>
              <a:t>21-09-2020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BF45E86-F37F-4B62-8FB3-DC786325414D}" type="slidenum">
              <a:rPr lang="es-CL" smtClean="0"/>
              <a:t>‹#›</a:t>
            </a:fld>
            <a:endParaRPr lang="es-CL"/>
          </a:p>
        </p:txBody>
      </p:sp>
    </p:spTree>
    <p:extLst>
      <p:ext uri="{BB962C8B-B14F-4D97-AF65-F5344CB8AC3E}">
        <p14:creationId xmlns:p14="http://schemas.microsoft.com/office/powerpoint/2010/main" val="192334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33D302-C08E-40F3-BB86-A4BEFADD6D8A}" type="datetimeFigureOut">
              <a:rPr lang="es-CL" smtClean="0"/>
              <a:t>21-09-2020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BF45E86-F37F-4B62-8FB3-DC786325414D}" type="slidenum">
              <a:rPr lang="es-CL" smtClean="0"/>
              <a:t>‹#›</a:t>
            </a:fld>
            <a:endParaRPr lang="es-CL"/>
          </a:p>
        </p:txBody>
      </p:sp>
    </p:spTree>
    <p:extLst>
      <p:ext uri="{BB962C8B-B14F-4D97-AF65-F5344CB8AC3E}">
        <p14:creationId xmlns:p14="http://schemas.microsoft.com/office/powerpoint/2010/main" val="148275761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XuU_KhSN7I" TargetMode="External"/><Relationship Id="rId2" Type="http://schemas.openxmlformats.org/officeDocument/2006/relationships/hyperlink" Target="https://www.youtube.com/watch?v=Jmfzm1byExE" TargetMode="External"/><Relationship Id="rId1" Type="http://schemas.openxmlformats.org/officeDocument/2006/relationships/slideLayout" Target="../slideLayouts/slideLayout2.xml"/><Relationship Id="rId4" Type="http://schemas.openxmlformats.org/officeDocument/2006/relationships/hyperlink" Target="https://www.youtube.com/watch?v=fHewg9yDOe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9 Imágenes Bonitas de Fiestas Patrias Chile para Compartir - Imágenes C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903" y="171450"/>
            <a:ext cx="3070806" cy="37808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834268661"/>
              </p:ext>
            </p:extLst>
          </p:nvPr>
        </p:nvGraphicFramePr>
        <p:xfrm>
          <a:off x="741363" y="2061877"/>
          <a:ext cx="10006937" cy="3560192"/>
        </p:xfrm>
        <a:graphic>
          <a:graphicData uri="http://schemas.openxmlformats.org/drawingml/2006/table">
            <a:tbl>
              <a:tblPr firstRow="1" firstCol="1" lastRow="1" lastCol="1" bandRow="1" bandCol="1"/>
              <a:tblGrid>
                <a:gridCol w="4954165">
                  <a:extLst>
                    <a:ext uri="{9D8B030D-6E8A-4147-A177-3AD203B41FA5}">
                      <a16:colId xmlns:a16="http://schemas.microsoft.com/office/drawing/2014/main" val="1259440581"/>
                    </a:ext>
                  </a:extLst>
                </a:gridCol>
                <a:gridCol w="5052772">
                  <a:extLst>
                    <a:ext uri="{9D8B030D-6E8A-4147-A177-3AD203B41FA5}">
                      <a16:colId xmlns:a16="http://schemas.microsoft.com/office/drawing/2014/main" val="3503402854"/>
                    </a:ext>
                  </a:extLst>
                </a:gridCol>
              </a:tblGrid>
              <a:tr h="391186">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R="1750695" algn="ctr">
                        <a:lnSpc>
                          <a:spcPts val="1685"/>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Asignatura:</a:t>
                      </a:r>
                      <a:r>
                        <a:rPr lang="es-ES" sz="20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Ciencias naturales</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1536977231"/>
                  </a:ext>
                </a:extLst>
              </a:tr>
              <a:tr h="416030">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ts val="1685"/>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Docente: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Mery </a:t>
                      </a:r>
                      <a:r>
                        <a:rPr lang="es-ES" sz="20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Anne</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Bestrin</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dirty="0" smtClean="0">
                          <a:solidFill>
                            <a:schemeClr val="tx1"/>
                          </a:solidFill>
                        </a:rPr>
                        <a:t> Curso : 5 básico</a:t>
                      </a:r>
                      <a:r>
                        <a:rPr lang="es-ES_tradnl" baseline="0" dirty="0" smtClean="0">
                          <a:solidFill>
                            <a:schemeClr val="tx1"/>
                          </a:solidFill>
                        </a:rPr>
                        <a:t> B</a:t>
                      </a:r>
                      <a:endParaRPr lang="es-CL" dirty="0">
                        <a:solidFill>
                          <a:schemeClr val="tx1"/>
                        </a:solidFil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0064415"/>
                  </a:ext>
                </a:extLst>
              </a:tr>
              <a:tr h="788276">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r>
                        <a:rPr lang="es-CL"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Objetivo </a:t>
                      </a:r>
                      <a:r>
                        <a:rPr lang="es-CL"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de </a:t>
                      </a:r>
                      <a:r>
                        <a:rPr lang="es-CL"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Aprendizaje: </a:t>
                      </a:r>
                      <a:r>
                        <a:rPr lang="es-CL" sz="20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OA 1 (segundo básico)</a:t>
                      </a:r>
                      <a:endParaRPr lang="es-CL" sz="2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4028502739"/>
                  </a:ext>
                </a:extLst>
              </a:tr>
              <a:tr h="788949">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l">
                        <a:lnSpc>
                          <a:spcPct val="105000"/>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Contenido</a:t>
                      </a:r>
                      <a:r>
                        <a:rPr lang="es-E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s-CL"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879032316"/>
                  </a:ext>
                </a:extLst>
              </a:tr>
              <a:tr h="782372">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ct val="105000"/>
                        </a:lnSpc>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Habilidad</a:t>
                      </a:r>
                      <a:r>
                        <a:rPr lang="es-E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s-CL"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2751482292"/>
                  </a:ext>
                </a:extLst>
              </a:tr>
              <a:tr h="393379">
                <a:tc gridSpan="2">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marL="67945" algn="l">
                        <a:lnSpc>
                          <a:spcPts val="1685"/>
                        </a:lnSpc>
                        <a:spcBef>
                          <a:spcPts val="15"/>
                        </a:spcBef>
                        <a:spcAft>
                          <a:spcPts val="0"/>
                        </a:spcAft>
                      </a:pPr>
                      <a:r>
                        <a:rPr lang="es-E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Semana Nº: </a:t>
                      </a:r>
                      <a:r>
                        <a:rPr lang="es-E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24</a:t>
                      </a:r>
                      <a:r>
                        <a:rPr lang="es-E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(lunes </a:t>
                      </a:r>
                      <a:r>
                        <a:rPr lang="es-E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21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al viernes </a:t>
                      </a:r>
                      <a:r>
                        <a:rPr lang="es-E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25 </a:t>
                      </a:r>
                      <a:r>
                        <a:rPr lang="es-E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 </a:t>
                      </a:r>
                      <a:r>
                        <a:rPr lang="es-E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septiembre)</a:t>
                      </a:r>
                      <a:endParaRPr lang="es-CL"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a:p>
                  </a:txBody>
                  <a:tcPr/>
                </a:tc>
                <a:extLst>
                  <a:ext uri="{0D108BD9-81ED-4DB2-BD59-A6C34878D82A}">
                    <a16:rowId xmlns:a16="http://schemas.microsoft.com/office/drawing/2014/main" val="4217140809"/>
                  </a:ext>
                </a:extLst>
              </a:tr>
            </a:tbl>
          </a:graphicData>
        </a:graphic>
      </p:graphicFrame>
      <p:pic>
        <p:nvPicPr>
          <p:cNvPr id="4" name="Picture 3"/>
          <p:cNvPicPr>
            <a:picLocks noChangeAspect="1"/>
          </p:cNvPicPr>
          <p:nvPr/>
        </p:nvPicPr>
        <p:blipFill>
          <a:blip r:embed="rId3"/>
          <a:stretch>
            <a:fillRect/>
          </a:stretch>
        </p:blipFill>
        <p:spPr>
          <a:xfrm>
            <a:off x="336711" y="171450"/>
            <a:ext cx="2145978" cy="1036410"/>
          </a:xfrm>
          <a:prstGeom prst="rect">
            <a:avLst/>
          </a:prstGeom>
        </p:spPr>
      </p:pic>
    </p:spTree>
    <p:extLst>
      <p:ext uri="{BB962C8B-B14F-4D97-AF65-F5344CB8AC3E}">
        <p14:creationId xmlns:p14="http://schemas.microsoft.com/office/powerpoint/2010/main" val="1452607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¿Qué haremos hoy?</a:t>
            </a:r>
            <a:endParaRPr lang="es-CL" dirty="0"/>
          </a:p>
        </p:txBody>
      </p:sp>
      <p:sp>
        <p:nvSpPr>
          <p:cNvPr id="3" name="Content Placeholder 2"/>
          <p:cNvSpPr>
            <a:spLocks noGrp="1"/>
          </p:cNvSpPr>
          <p:nvPr>
            <p:ph idx="1"/>
          </p:nvPr>
        </p:nvSpPr>
        <p:spPr/>
        <p:txBody>
          <a:bodyPr>
            <a:normAutofit/>
          </a:bodyPr>
          <a:lstStyle/>
          <a:p>
            <a:r>
              <a:rPr lang="es-ES_tradnl" sz="3200" dirty="0" smtClean="0"/>
              <a:t>Hoy conoceremos y observaremos diferentes bailes típicos de nuestro país.</a:t>
            </a:r>
            <a:endParaRPr lang="es-CL" sz="3200" dirty="0"/>
          </a:p>
        </p:txBody>
      </p:sp>
    </p:spTree>
    <p:extLst>
      <p:ext uri="{BB962C8B-B14F-4D97-AF65-F5344CB8AC3E}">
        <p14:creationId xmlns:p14="http://schemas.microsoft.com/office/powerpoint/2010/main" val="31649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a:t>
            </a:r>
            <a:r>
              <a:rPr lang="es-CL" dirty="0"/>
              <a:t>B</a:t>
            </a:r>
            <a:r>
              <a:rPr lang="es-CL" dirty="0" smtClean="0"/>
              <a:t>ailes típicos de chile</a:t>
            </a:r>
            <a:endParaRPr lang="es-CL" dirty="0"/>
          </a:p>
        </p:txBody>
      </p:sp>
      <p:sp>
        <p:nvSpPr>
          <p:cNvPr id="3" name="Marcador de contenido 2"/>
          <p:cNvSpPr>
            <a:spLocks noGrp="1"/>
          </p:cNvSpPr>
          <p:nvPr>
            <p:ph idx="1"/>
          </p:nvPr>
        </p:nvSpPr>
        <p:spPr>
          <a:xfrm>
            <a:off x="1103312" y="1390650"/>
            <a:ext cx="8946541" cy="4857749"/>
          </a:xfrm>
        </p:spPr>
        <p:txBody>
          <a:bodyPr>
            <a:normAutofit fontScale="92500" lnSpcReduction="10000"/>
          </a:bodyPr>
          <a:lstStyle/>
          <a:p>
            <a:endParaRPr lang="es-CL" sz="1800" dirty="0" smtClean="0">
              <a:latin typeface="Arial" panose="020B0604020202020204" pitchFamily="34" charset="0"/>
              <a:cs typeface="Arial" panose="020B0604020202020204" pitchFamily="34" charset="0"/>
            </a:endParaRPr>
          </a:p>
          <a:p>
            <a:pPr marL="0" indent="0">
              <a:buNone/>
            </a:pPr>
            <a:r>
              <a:rPr lang="es-ES_tradnl" sz="2400" dirty="0" smtClean="0">
                <a:latin typeface="Arial" panose="020B0604020202020204" pitchFamily="34" charset="0"/>
                <a:cs typeface="Arial" panose="020B0604020202020204" pitchFamily="34" charset="0"/>
              </a:rPr>
              <a:t>Nuestro país se caracteriza por tener muchos bailes típicos, siempre diferenciándose por zonas, ya sea zona norte, zona centro y zona sur, algunos de los bailes de nuestro país son:</a:t>
            </a:r>
            <a:endParaRPr lang="es-CL" sz="2400" dirty="0">
              <a:latin typeface="Arial" panose="020B0604020202020204" pitchFamily="34" charset="0"/>
              <a:cs typeface="Arial" panose="020B0604020202020204" pitchFamily="34" charset="0"/>
            </a:endParaRPr>
          </a:p>
          <a:p>
            <a:r>
              <a:rPr lang="es-CL" sz="2400" dirty="0" smtClean="0">
                <a:latin typeface="Arial" panose="020B0604020202020204" pitchFamily="34" charset="0"/>
                <a:cs typeface="Arial" panose="020B0604020202020204" pitchFamily="34" charset="0"/>
              </a:rPr>
              <a:t>La cueca</a:t>
            </a:r>
          </a:p>
          <a:p>
            <a:r>
              <a:rPr lang="es-CL" sz="2400" dirty="0" smtClean="0">
                <a:latin typeface="Arial" panose="020B0604020202020204" pitchFamily="34" charset="0"/>
                <a:cs typeface="Arial" panose="020B0604020202020204" pitchFamily="34" charset="0"/>
              </a:rPr>
              <a:t>Carnavalito</a:t>
            </a:r>
          </a:p>
          <a:p>
            <a:r>
              <a:rPr lang="es-CL" sz="2400" dirty="0" smtClean="0">
                <a:latin typeface="Arial" panose="020B0604020202020204" pitchFamily="34" charset="0"/>
                <a:cs typeface="Arial" panose="020B0604020202020204" pitchFamily="34" charset="0"/>
              </a:rPr>
              <a:t>El torito</a:t>
            </a:r>
          </a:p>
          <a:p>
            <a:r>
              <a:rPr lang="es-CL" sz="2400" dirty="0" smtClean="0">
                <a:latin typeface="Arial" panose="020B0604020202020204" pitchFamily="34" charset="0"/>
                <a:cs typeface="Arial" panose="020B0604020202020204" pitchFamily="34" charset="0"/>
              </a:rPr>
              <a:t>El </a:t>
            </a:r>
            <a:r>
              <a:rPr lang="es-CL" sz="2400" dirty="0" err="1" smtClean="0">
                <a:latin typeface="Arial" panose="020B0604020202020204" pitchFamily="34" charset="0"/>
                <a:cs typeface="Arial" panose="020B0604020202020204" pitchFamily="34" charset="0"/>
              </a:rPr>
              <a:t>huachitorito</a:t>
            </a:r>
            <a:endParaRPr lang="es-CL" sz="2400" dirty="0" smtClean="0">
              <a:latin typeface="Arial" panose="020B0604020202020204" pitchFamily="34" charset="0"/>
              <a:cs typeface="Arial" panose="020B0604020202020204" pitchFamily="34" charset="0"/>
            </a:endParaRPr>
          </a:p>
          <a:p>
            <a:r>
              <a:rPr lang="es-CL" sz="2400" dirty="0" smtClean="0">
                <a:latin typeface="Arial" panose="020B0604020202020204" pitchFamily="34" charset="0"/>
                <a:cs typeface="Arial" panose="020B0604020202020204" pitchFamily="34" charset="0"/>
              </a:rPr>
              <a:t>La cueca nortina</a:t>
            </a:r>
          </a:p>
          <a:p>
            <a:r>
              <a:rPr lang="es-CL" sz="2400" dirty="0" smtClean="0">
                <a:latin typeface="Arial" panose="020B0604020202020204" pitchFamily="34" charset="0"/>
                <a:cs typeface="Arial" panose="020B0604020202020204" pitchFamily="34" charset="0"/>
              </a:rPr>
              <a:t>El costillar</a:t>
            </a:r>
          </a:p>
          <a:p>
            <a:r>
              <a:rPr lang="es-ES_tradnl" sz="2400" dirty="0" smtClean="0">
                <a:latin typeface="Arial" panose="020B0604020202020204" pitchFamily="34" charset="0"/>
                <a:cs typeface="Arial" panose="020B0604020202020204" pitchFamily="34" charset="0"/>
              </a:rPr>
              <a:t>La tirana</a:t>
            </a:r>
          </a:p>
          <a:p>
            <a:r>
              <a:rPr lang="es-ES_tradnl" sz="2400" dirty="0" smtClean="0">
                <a:latin typeface="Arial" panose="020B0604020202020204" pitchFamily="34" charset="0"/>
                <a:cs typeface="Arial" panose="020B0604020202020204" pitchFamily="34" charset="0"/>
              </a:rPr>
              <a:t>Zambo caporal</a:t>
            </a:r>
            <a:endParaRPr lang="es-CL"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880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anco de Imágenes: Felices fiestas Patrias amigas y amigos de Chile - Día  de la Independencia - 18 de septiem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633948"/>
            <a:ext cx="3143250" cy="29463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n en Chile Li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939" y="613317"/>
            <a:ext cx="2691684" cy="296701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5 bailes típicos de Ch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3" name="Imagen 2"/>
          <p:cNvPicPr>
            <a:picLocks noChangeAspect="1"/>
          </p:cNvPicPr>
          <p:nvPr/>
        </p:nvPicPr>
        <p:blipFill>
          <a:blip r:embed="rId4"/>
          <a:stretch>
            <a:fillRect/>
          </a:stretch>
        </p:blipFill>
        <p:spPr>
          <a:xfrm>
            <a:off x="8042551" y="633948"/>
            <a:ext cx="3958949" cy="3104683"/>
          </a:xfrm>
          <a:prstGeom prst="rect">
            <a:avLst/>
          </a:prstGeom>
        </p:spPr>
      </p:pic>
      <p:pic>
        <p:nvPicPr>
          <p:cNvPr id="4" name="Imagen 3"/>
          <p:cNvPicPr>
            <a:picLocks noChangeAspect="1"/>
          </p:cNvPicPr>
          <p:nvPr/>
        </p:nvPicPr>
        <p:blipFill>
          <a:blip r:embed="rId5"/>
          <a:stretch>
            <a:fillRect/>
          </a:stretch>
        </p:blipFill>
        <p:spPr>
          <a:xfrm>
            <a:off x="599382" y="4095483"/>
            <a:ext cx="2951096" cy="2265676"/>
          </a:xfrm>
          <a:prstGeom prst="rect">
            <a:avLst/>
          </a:prstGeom>
        </p:spPr>
      </p:pic>
      <p:pic>
        <p:nvPicPr>
          <p:cNvPr id="5" name="Imagen 4"/>
          <p:cNvPicPr>
            <a:picLocks noChangeAspect="1"/>
          </p:cNvPicPr>
          <p:nvPr/>
        </p:nvPicPr>
        <p:blipFill>
          <a:blip r:embed="rId6"/>
          <a:stretch>
            <a:fillRect/>
          </a:stretch>
        </p:blipFill>
        <p:spPr>
          <a:xfrm>
            <a:off x="4365939" y="4095483"/>
            <a:ext cx="2691684" cy="2150771"/>
          </a:xfrm>
          <a:prstGeom prst="rect">
            <a:avLst/>
          </a:prstGeom>
        </p:spPr>
      </p:pic>
      <p:pic>
        <p:nvPicPr>
          <p:cNvPr id="6" name="Imagen 5"/>
          <p:cNvPicPr>
            <a:picLocks noChangeAspect="1"/>
          </p:cNvPicPr>
          <p:nvPr/>
        </p:nvPicPr>
        <p:blipFill>
          <a:blip r:embed="rId7"/>
          <a:stretch>
            <a:fillRect/>
          </a:stretch>
        </p:blipFill>
        <p:spPr>
          <a:xfrm>
            <a:off x="8495426" y="4095483"/>
            <a:ext cx="2619375" cy="2150771"/>
          </a:xfrm>
          <a:prstGeom prst="rect">
            <a:avLst/>
          </a:prstGeom>
        </p:spPr>
      </p:pic>
    </p:spTree>
    <p:extLst>
      <p:ext uri="{BB962C8B-B14F-4D97-AF65-F5344CB8AC3E}">
        <p14:creationId xmlns:p14="http://schemas.microsoft.com/office/powerpoint/2010/main" val="2357333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3600" dirty="0" smtClean="0"/>
              <a:t>Actividad: Ingresar a los siguientes links para observar y escuchar cada baile.</a:t>
            </a:r>
            <a:endParaRPr lang="es-CL" sz="3600" dirty="0"/>
          </a:p>
        </p:txBody>
      </p:sp>
      <p:sp>
        <p:nvSpPr>
          <p:cNvPr id="3" name="Content Placeholder 2"/>
          <p:cNvSpPr>
            <a:spLocks noGrp="1"/>
          </p:cNvSpPr>
          <p:nvPr>
            <p:ph idx="1"/>
          </p:nvPr>
        </p:nvSpPr>
        <p:spPr/>
        <p:txBody>
          <a:bodyPr>
            <a:normAutofit/>
          </a:bodyPr>
          <a:lstStyle/>
          <a:p>
            <a:pPr algn="just"/>
            <a:r>
              <a:rPr lang="es-CL" sz="3600" dirty="0">
                <a:hlinkClick r:id="rId2"/>
              </a:rPr>
              <a:t>https://</a:t>
            </a:r>
            <a:r>
              <a:rPr lang="es-CL" sz="3600" dirty="0" smtClean="0">
                <a:hlinkClick r:id="rId2"/>
              </a:rPr>
              <a:t>www.youtube.com/watch?v=Jmfzm1byExE</a:t>
            </a:r>
            <a:endParaRPr lang="es-CL" sz="3600" dirty="0" smtClean="0"/>
          </a:p>
          <a:p>
            <a:pPr algn="just"/>
            <a:r>
              <a:rPr lang="es-CL" sz="3600" dirty="0">
                <a:hlinkClick r:id="rId3"/>
              </a:rPr>
              <a:t>https://</a:t>
            </a:r>
            <a:r>
              <a:rPr lang="es-CL" sz="3600" dirty="0" smtClean="0">
                <a:hlinkClick r:id="rId3"/>
              </a:rPr>
              <a:t>www.youtube.com/watch?v=AXuU_KhSN7I</a:t>
            </a:r>
            <a:endParaRPr lang="es-CL" sz="3600" dirty="0" smtClean="0"/>
          </a:p>
          <a:p>
            <a:pPr algn="just"/>
            <a:r>
              <a:rPr lang="es-CL" sz="3600" dirty="0">
                <a:hlinkClick r:id="rId4"/>
              </a:rPr>
              <a:t>https://</a:t>
            </a:r>
            <a:r>
              <a:rPr lang="es-CL" sz="3600" dirty="0" smtClean="0">
                <a:hlinkClick r:id="rId4"/>
              </a:rPr>
              <a:t>www.youtube.com/watch?v=fHewg9yDOe0</a:t>
            </a:r>
            <a:endParaRPr lang="es-CL" sz="3600" dirty="0" smtClean="0"/>
          </a:p>
          <a:p>
            <a:pPr algn="just"/>
            <a:endParaRPr lang="es-CL" sz="3600" dirty="0" smtClean="0"/>
          </a:p>
          <a:p>
            <a:pPr algn="just"/>
            <a:endParaRPr lang="es-CL" sz="3600" dirty="0"/>
          </a:p>
        </p:txBody>
      </p:sp>
    </p:spTree>
    <p:extLst>
      <p:ext uri="{BB962C8B-B14F-4D97-AF65-F5344CB8AC3E}">
        <p14:creationId xmlns:p14="http://schemas.microsoft.com/office/powerpoint/2010/main" val="3138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Bailes típicos de chile</a:t>
            </a:r>
            <a:endParaRPr lang="es-CL" dirty="0"/>
          </a:p>
        </p:txBody>
      </p:sp>
      <p:sp>
        <p:nvSpPr>
          <p:cNvPr id="3" name="Marcador de contenido 2"/>
          <p:cNvSpPr>
            <a:spLocks noGrp="1"/>
          </p:cNvSpPr>
          <p:nvPr>
            <p:ph idx="1"/>
          </p:nvPr>
        </p:nvSpPr>
        <p:spPr>
          <a:xfrm>
            <a:off x="800100" y="1734482"/>
            <a:ext cx="10515600" cy="4351338"/>
          </a:xfrm>
        </p:spPr>
        <p:txBody>
          <a:bodyPr>
            <a:normAutofit/>
          </a:bodyPr>
          <a:lstStyle/>
          <a:p>
            <a:pPr algn="just"/>
            <a:r>
              <a:rPr lang="es-CL" sz="2800" dirty="0" smtClean="0">
                <a:latin typeface="Arial" panose="020B0604020202020204" pitchFamily="34" charset="0"/>
                <a:cs typeface="Arial" panose="020B0604020202020204" pitchFamily="34" charset="0"/>
              </a:rPr>
              <a:t> </a:t>
            </a:r>
            <a:r>
              <a:rPr lang="es-CL" sz="2400" dirty="0">
                <a:latin typeface="Arial" panose="020B0604020202020204" pitchFamily="34" charset="0"/>
                <a:cs typeface="Arial" panose="020B0604020202020204" pitchFamily="34" charset="0"/>
              </a:rPr>
              <a:t>G</a:t>
            </a:r>
            <a:r>
              <a:rPr lang="es-CL" sz="2400" dirty="0" smtClean="0">
                <a:latin typeface="Arial" panose="020B0604020202020204" pitchFamily="34" charset="0"/>
                <a:cs typeface="Arial" panose="020B0604020202020204" pitchFamily="34" charset="0"/>
              </a:rPr>
              <a:t>racias a nuestro chile, podemos celebrar divertidas fiestas chilenas.</a:t>
            </a:r>
          </a:p>
          <a:p>
            <a:pPr algn="just"/>
            <a:r>
              <a:rPr lang="es-CL" sz="2400" dirty="0" smtClean="0">
                <a:latin typeface="Arial" panose="020B0604020202020204" pitchFamily="34" charset="0"/>
                <a:cs typeface="Arial" panose="020B0604020202020204" pitchFamily="34" charset="0"/>
              </a:rPr>
              <a:t>La música y la danza, son unos de los aspectos mas representativos de una cultura y sus creencias.  Como es el caso de la famosa cueca chilena que esta llena de significado.</a:t>
            </a:r>
            <a:endParaRPr lang="es-CL" sz="2400" dirty="0">
              <a:latin typeface="Arial" panose="020B0604020202020204" pitchFamily="34" charset="0"/>
              <a:cs typeface="Arial" panose="020B0604020202020204" pitchFamily="34" charset="0"/>
            </a:endParaRPr>
          </a:p>
        </p:txBody>
      </p:sp>
      <p:pic>
        <p:nvPicPr>
          <p:cNvPr id="3074" name="Picture 2" descr="huaso chileno - Buscar con Google | Decoración fiestas patrias chile,  Tarjetas de fiesta, Manualid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048" y="3314969"/>
            <a:ext cx="3537352" cy="30765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lustración de Fiestas Patrias Celebración Día De La Independencia De La  Frase Española De Chile y más Vectores Libres de Derechos de 18-19 años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307" y="3497822"/>
            <a:ext cx="3547968" cy="271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087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La cueca chilena</a:t>
            </a:r>
            <a:endParaRPr lang="es-CL" dirty="0"/>
          </a:p>
        </p:txBody>
      </p:sp>
      <p:sp>
        <p:nvSpPr>
          <p:cNvPr id="3" name="Marcador de contenido 2"/>
          <p:cNvSpPr>
            <a:spLocks noGrp="1"/>
          </p:cNvSpPr>
          <p:nvPr>
            <p:ph idx="1"/>
          </p:nvPr>
        </p:nvSpPr>
        <p:spPr>
          <a:xfrm>
            <a:off x="612775" y="1443318"/>
            <a:ext cx="8946541" cy="4195481"/>
          </a:xfrm>
        </p:spPr>
        <p:txBody>
          <a:bodyPr>
            <a:normAutofit/>
          </a:bodyPr>
          <a:lstStyle/>
          <a:p>
            <a:pPr algn="just"/>
            <a:r>
              <a:rPr lang="es-CL" sz="2400" dirty="0" smtClean="0">
                <a:latin typeface="Arial" panose="020B0604020202020204" pitchFamily="34" charset="0"/>
                <a:cs typeface="Arial" panose="020B0604020202020204" pitchFamily="34" charset="0"/>
              </a:rPr>
              <a:t>La cueca es el baile nacional chileno. Este baile representa el asedio amoroso de un hombre hacia una mujer. Este baile tiene variedades de gama de danzas folclóricas la cueca  muy similar al cortejo de un gallo con una gallina.</a:t>
            </a:r>
          </a:p>
          <a:p>
            <a:pPr algn="just"/>
            <a:r>
              <a:rPr lang="es-CL" sz="2400" dirty="0">
                <a:latin typeface="Arial" panose="020B0604020202020204" pitchFamily="34" charset="0"/>
                <a:cs typeface="Arial" panose="020B0604020202020204" pitchFamily="34" charset="0"/>
              </a:rPr>
              <a:t> L</a:t>
            </a:r>
            <a:r>
              <a:rPr lang="es-CL" sz="2400" dirty="0" smtClean="0">
                <a:latin typeface="Arial" panose="020B0604020202020204" pitchFamily="34" charset="0"/>
                <a:cs typeface="Arial" panose="020B0604020202020204" pitchFamily="34" charset="0"/>
              </a:rPr>
              <a:t>a cueca chilena fue promulgada el 18 de septiembre de 1979 como el baile nacional. Entre otros argumentos se destaco que dentro de la variedad de gamas de danzas folclóricas chilenas era esta de mayor nivel de difusión y de la mas profunda significación histórica. </a:t>
            </a:r>
          </a:p>
        </p:txBody>
      </p:sp>
      <p:sp>
        <p:nvSpPr>
          <p:cNvPr id="4" name="AutoShape 2" descr="CHILE - FIESTAS PATRIAS - CHILE LINDO - VIDEOS PARA NIÑOS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CHILE - FIESTAS PATRIAS - CHILE LINDO - VIDEOS PARA NIÑOS - YouTub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CHILE - FIESTAS PATRIAS - CHILE LINDO - VIDEOS PARA NIÑOS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 name="Imagen 6"/>
          <p:cNvPicPr>
            <a:picLocks noChangeAspect="1"/>
          </p:cNvPicPr>
          <p:nvPr/>
        </p:nvPicPr>
        <p:blipFill>
          <a:blip r:embed="rId2"/>
          <a:stretch>
            <a:fillRect/>
          </a:stretch>
        </p:blipFill>
        <p:spPr>
          <a:xfrm>
            <a:off x="8401050" y="4660834"/>
            <a:ext cx="3648155" cy="2162566"/>
          </a:xfrm>
          <a:prstGeom prst="rect">
            <a:avLst/>
          </a:prstGeom>
        </p:spPr>
      </p:pic>
    </p:spTree>
    <p:extLst>
      <p:ext uri="{BB962C8B-B14F-4D97-AF65-F5344CB8AC3E}">
        <p14:creationId xmlns:p14="http://schemas.microsoft.com/office/powerpoint/2010/main" val="4053398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55055" y="876300"/>
            <a:ext cx="8825658" cy="3329581"/>
          </a:xfrm>
        </p:spPr>
        <p:txBody>
          <a:bodyPr/>
          <a:lstStyle/>
          <a:p>
            <a:r>
              <a:rPr lang="es-CL" b="1" dirty="0" smtClean="0"/>
              <a:t>A bailar ¡viva chile</a:t>
            </a:r>
            <a:r>
              <a:rPr lang="es-CL" dirty="0" smtClean="0"/>
              <a:t>!</a:t>
            </a:r>
            <a:endParaRPr lang="es-CL" dirty="0"/>
          </a:p>
        </p:txBody>
      </p:sp>
    </p:spTree>
    <p:extLst>
      <p:ext uri="{BB962C8B-B14F-4D97-AF65-F5344CB8AC3E}">
        <p14:creationId xmlns:p14="http://schemas.microsoft.com/office/powerpoint/2010/main" val="1674248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149</TotalTime>
  <Words>292</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Tahoma</vt:lpstr>
      <vt:lpstr>Wingdings 3</vt:lpstr>
      <vt:lpstr>Ion</vt:lpstr>
      <vt:lpstr>PowerPoint Presentation</vt:lpstr>
      <vt:lpstr>¿Qué haremos hoy?</vt:lpstr>
      <vt:lpstr>               Bailes típicos de chile</vt:lpstr>
      <vt:lpstr>PowerPoint Presentation</vt:lpstr>
      <vt:lpstr>Actividad: Ingresar a los siguientes links para observar y escuchar cada baile.</vt:lpstr>
      <vt:lpstr>                 Bailes típicos de chile</vt:lpstr>
      <vt:lpstr>                    La cueca chilena</vt:lpstr>
      <vt:lpstr>A bailar ¡viva chile!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Nuestro Chile</dc:title>
  <dc:creator>Usuario de Windows</dc:creator>
  <cp:lastModifiedBy>UIsuario</cp:lastModifiedBy>
  <cp:revision>18</cp:revision>
  <dcterms:created xsi:type="dcterms:W3CDTF">2020-09-08T23:59:32Z</dcterms:created>
  <dcterms:modified xsi:type="dcterms:W3CDTF">2020-09-21T13:25:07Z</dcterms:modified>
</cp:coreProperties>
</file>