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 varScale="1">
        <p:scale>
          <a:sx n="51" d="100"/>
          <a:sy n="51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87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2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19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0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6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0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2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38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55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413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955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8B9BA76-B039-4C0E-B423-5359B2A6EF2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30A0973-2BBA-4642-BC2D-6B37DED008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5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chile.cl/es/ari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hile.cl/es/reserva-nacional-magallanes/" TargetMode="External"/><Relationship Id="rId2" Type="http://schemas.openxmlformats.org/officeDocument/2006/relationships/hyperlink" Target="https://www.gochile.cl/es/parque-nacional-chilo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hile.cl/es/parque-nacional-archipielago-juan-fernandez/" TargetMode="External"/><Relationship Id="rId2" Type="http://schemas.openxmlformats.org/officeDocument/2006/relationships/hyperlink" Target="https://www.gochile.cl/es/tierra-del-fuego-y-antartica-chilen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2" y="355827"/>
            <a:ext cx="3703053" cy="13586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99040"/>
              </p:ext>
            </p:extLst>
          </p:nvPr>
        </p:nvGraphicFramePr>
        <p:xfrm>
          <a:off x="1293812" y="1714502"/>
          <a:ext cx="10269538" cy="4642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84171">
                  <a:extLst>
                    <a:ext uri="{9D8B030D-6E8A-4147-A177-3AD203B41FA5}">
                      <a16:colId xmlns:a16="http://schemas.microsoft.com/office/drawing/2014/main" val="2931123990"/>
                    </a:ext>
                  </a:extLst>
                </a:gridCol>
                <a:gridCol w="5185367">
                  <a:extLst>
                    <a:ext uri="{9D8B030D-6E8A-4147-A177-3AD203B41FA5}">
                      <a16:colId xmlns:a16="http://schemas.microsoft.com/office/drawing/2014/main" val="690675761"/>
                    </a:ext>
                  </a:extLst>
                </a:gridCol>
              </a:tblGrid>
              <a:tr h="609598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endParaRPr lang="es-ES" sz="2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</a:t>
                      </a: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naturales</a:t>
                      </a:r>
                      <a:endParaRPr lang="es-CL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25782"/>
                  </a:ext>
                </a:extLst>
              </a:tr>
              <a:tr h="481998">
                <a:tc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ES" sz="28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  <a:r>
                        <a:rPr lang="es-E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5º Básico B</a:t>
                      </a:r>
                      <a:endParaRPr lang="es-CL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13732"/>
                  </a:ext>
                </a:extLst>
              </a:tr>
              <a:tr h="1130063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Aprendizaje:</a:t>
                      </a:r>
                      <a:r>
                        <a:rPr lang="es-CL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CL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e identificar </a:t>
                      </a:r>
                      <a:r>
                        <a:rPr lang="es-CL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algunos animales </a:t>
                      </a:r>
                      <a:r>
                        <a:rPr lang="es-CL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típicos de chile.</a:t>
                      </a:r>
                      <a:endParaRPr lang="es-CL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65765"/>
                  </a:ext>
                </a:extLst>
              </a:tr>
              <a:tr h="972096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8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Fauna chilena</a:t>
                      </a:r>
                      <a:endParaRPr lang="es-CL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70475"/>
                  </a:ext>
                </a:extLst>
              </a:tr>
              <a:tr h="963995">
                <a:tc gridSpan="2">
                  <a:txBody>
                    <a:bodyPr/>
                    <a:lstStyle/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Observar</a:t>
                      </a:r>
                      <a:r>
                        <a:rPr lang="es-ES" sz="28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leer descripciones de animales de chile.</a:t>
                      </a:r>
                      <a:endParaRPr lang="es-CL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663684"/>
                  </a:ext>
                </a:extLst>
              </a:tr>
              <a:tr h="484698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Nº: 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07 al viernes 11 de Septiembre)</a:t>
                      </a:r>
                      <a:endParaRPr lang="es-CL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6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49" y="0"/>
            <a:ext cx="10058400" cy="1609344"/>
          </a:xfrm>
        </p:spPr>
        <p:txBody>
          <a:bodyPr/>
          <a:lstStyle/>
          <a:p>
            <a:pPr algn="ctr"/>
            <a:r>
              <a:rPr lang="es-ES_tradnl" dirty="0" smtClean="0"/>
              <a:t>Vizcacha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98" y="1340358"/>
            <a:ext cx="11636502" cy="52128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dirty="0"/>
              <a:t>Roedor parecido a una liebre, pero con una larga cola. Posee un precioso pelaje largo y tupido, con un cuerpo pequeño y una enorme cola con pelos largos. Su pelaje es suave salvo en la cola, donde es duro. Tienen largos pabellones auriculares, patas posteriores muy desarrolladas y miembros anteriores pequeños. Tiene color amarillento en la zona Norte de Chile y grisáceo en la zona Sur. La región ventral siempre es más clara que la dorsal y generalmente tiene una banda negra en la zona media dorsal. La punta de la cola es negra. Sus hábitos son nocturnos, y se alimentan de todo tipo de vegetales y raíces, causando daño a los cultivos. Su caza está permitida incluso para consumo humano, pues su carne es blanca y muy deliciosa. Su piel también es comercializada en la industria peletera</a:t>
            </a:r>
            <a:r>
              <a:rPr lang="es-ES" sz="2600" dirty="0" smtClean="0"/>
              <a:t>.</a:t>
            </a:r>
          </a:p>
          <a:p>
            <a:pPr algn="just"/>
            <a:r>
              <a:rPr lang="es-ES" sz="2600" b="1" dirty="0"/>
              <a:t>Distribución</a:t>
            </a:r>
            <a:r>
              <a:rPr lang="es-ES" sz="2600" dirty="0"/>
              <a:t>: Desde </a:t>
            </a:r>
            <a:r>
              <a:rPr lang="es-ES" sz="2600" dirty="0">
                <a:hlinkClick r:id="rId2"/>
              </a:rPr>
              <a:t>Arica</a:t>
            </a:r>
            <a:r>
              <a:rPr lang="es-ES" sz="2600" dirty="0"/>
              <a:t> (I región) hasta Última Esperanza (XII región) desde los 600 a 5.000 m de altura. Habita en zonas cordilleranas, en terrenos secos y pedregosos, tanto en la Cordillera de los Andes como en la Costa.</a:t>
            </a:r>
          </a:p>
          <a:p>
            <a:pPr algn="just"/>
            <a:r>
              <a:rPr lang="es-ES" sz="2600" b="1" dirty="0"/>
              <a:t>Hábitat</a:t>
            </a:r>
            <a:r>
              <a:rPr lang="es-ES" sz="2600" dirty="0"/>
              <a:t>: Habita en zonas cordilleranas, en terrenos secos y pedregosos, tanto en la Cordillera de los Andes como en la Costa.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772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16" y="215899"/>
            <a:ext cx="8557434" cy="6259229"/>
          </a:xfrm>
        </p:spPr>
      </p:pic>
    </p:spTree>
    <p:extLst>
      <p:ext uri="{BB962C8B-B14F-4D97-AF65-F5344CB8AC3E}">
        <p14:creationId xmlns:p14="http://schemas.microsoft.com/office/powerpoint/2010/main" val="42398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¿Qué haremos hoy?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Hoy vamos a conocer los animales típicos de chile, donde se encuentran y sus principales características.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9037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mtClean="0"/>
              <a:t>actividad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Lee y observa cada descripción de los animales y luego calca y colorea.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89599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0"/>
            <a:ext cx="10058400" cy="1609344"/>
          </a:xfrm>
        </p:spPr>
        <p:txBody>
          <a:bodyPr/>
          <a:lstStyle/>
          <a:p>
            <a:pPr algn="ctr"/>
            <a:r>
              <a:rPr lang="es-ES_tradnl" dirty="0" smtClean="0"/>
              <a:t>HUEMUL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7398" y="1302258"/>
            <a:ext cx="10931652" cy="49461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sz="2400" b="1" dirty="0" err="1"/>
              <a:t>Hippocamelus</a:t>
            </a:r>
            <a:r>
              <a:rPr lang="es-CL" sz="2400" b="1" dirty="0"/>
              <a:t> </a:t>
            </a:r>
            <a:r>
              <a:rPr lang="es-CL" sz="2400" b="1" dirty="0" err="1" smtClean="0"/>
              <a:t>bisulcus</a:t>
            </a:r>
            <a:r>
              <a:rPr lang="es-CL" sz="2400" b="1" dirty="0" smtClean="0"/>
              <a:t>:</a:t>
            </a:r>
          </a:p>
          <a:p>
            <a:pPr algn="just"/>
            <a:r>
              <a:rPr lang="es-ES" sz="2400" dirty="0"/>
              <a:t>Ciervo chileno que forma parte del escudo nacional</a:t>
            </a:r>
            <a:r>
              <a:rPr lang="es-ES" sz="2400" dirty="0" smtClean="0"/>
              <a:t>. Su </a:t>
            </a:r>
            <a:r>
              <a:rPr lang="es-ES" sz="2400" dirty="0"/>
              <a:t>peso probable es de entre 40 a 100 kg. Las hembras son un poco más pequeñas. Tienen orejas largas, de unos 20 </a:t>
            </a:r>
            <a:r>
              <a:rPr lang="es-ES" sz="2400" dirty="0" err="1"/>
              <a:t>cms</a:t>
            </a:r>
            <a:r>
              <a:rPr lang="es-ES" sz="2400" dirty="0"/>
              <a:t>., con grandes glándulas alargadas delante de los ojos. Sólo los machos tienen cornamenta, la cual tiene dos puntas. Su pelo es grueso y denso, y su color de piel varía con las estaciones del año, entre un café oscuro y un café más claro o amarillo dorado con manchas grises. En la región anal e inguinal posee color blanco. En el interior de las orejas, alrededor de los ojos y nariz su color es grisáceo.</a:t>
            </a:r>
          </a:p>
          <a:p>
            <a:pPr algn="just"/>
            <a:r>
              <a:rPr lang="es-ES" sz="2400" dirty="0"/>
              <a:t>Es un animal muy escaso, pocas veces visto, y en permanente peligro de extinción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b="1" dirty="0"/>
              <a:t>Distribución</a:t>
            </a:r>
            <a:r>
              <a:rPr lang="es-ES" sz="2400" dirty="0"/>
              <a:t>: Ñuble (VIII región), </a:t>
            </a:r>
            <a:r>
              <a:rPr lang="es-ES" sz="2400" dirty="0">
                <a:hlinkClick r:id="rId2"/>
              </a:rPr>
              <a:t>Chiloé</a:t>
            </a:r>
            <a:r>
              <a:rPr lang="es-ES" sz="2400" dirty="0"/>
              <a:t> continental (X región), Aysén (XI región) y </a:t>
            </a:r>
            <a:r>
              <a:rPr lang="es-ES" sz="2400" dirty="0">
                <a:hlinkClick r:id="rId3"/>
              </a:rPr>
              <a:t>Magallanes</a:t>
            </a:r>
            <a:r>
              <a:rPr lang="es-ES" sz="2400" dirty="0"/>
              <a:t> (XII región), </a:t>
            </a:r>
            <a:r>
              <a:rPr lang="es-ES" sz="2400" dirty="0" smtClean="0"/>
              <a:t>Antiguamente </a:t>
            </a:r>
            <a:r>
              <a:rPr lang="es-ES" sz="2400" dirty="0"/>
              <a:t>esta especie llegaba hasta Cachapoal (VII región).</a:t>
            </a:r>
          </a:p>
          <a:p>
            <a:pPr algn="just"/>
            <a:r>
              <a:rPr lang="es-ES" sz="2400" b="1" dirty="0"/>
              <a:t>Hábitat</a:t>
            </a:r>
            <a:r>
              <a:rPr lang="es-ES" sz="2400" dirty="0"/>
              <a:t>: Se encuentra en los bosques y zonas escarpadas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87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89" y="273049"/>
            <a:ext cx="8570751" cy="60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Cisne de cuello negro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5450"/>
            <a:ext cx="10594848" cy="447675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Puede medir hasta 122 </a:t>
            </a:r>
            <a:r>
              <a:rPr lang="es-ES" sz="2400" dirty="0" err="1"/>
              <a:t>cms</a:t>
            </a:r>
            <a:r>
              <a:rPr lang="es-ES" sz="2400" dirty="0"/>
              <a:t>. de largo. Se caracteriza porque su plumaje es completamente blanco, pero su cuello y cabeza son de color negro, salvo una línea blanca que corre del pico al centro del ojo. Su pico es de color plomo, con la base y </a:t>
            </a:r>
            <a:r>
              <a:rPr lang="es-ES" sz="2400" dirty="0" err="1"/>
              <a:t>curúnculas</a:t>
            </a:r>
            <a:r>
              <a:rPr lang="es-ES" sz="2400" dirty="0"/>
              <a:t> de un color rojo fuerte. Sus patas, en tanto, son de color carne claro. Ave acuática, se alimenta de algas y plantas acuáticas, filtrando el agua con su pico en lugares de poca profundidad. Su nido lo construye con hierba, en los márgenes de los lagos y lagunas, y pone de tres a siete huevos color crema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b="1" dirty="0"/>
              <a:t>Distribución</a:t>
            </a:r>
            <a:r>
              <a:rPr lang="es-ES" sz="2400" dirty="0"/>
              <a:t>: Desde el valle de Huayco, en Atacama, hasta </a:t>
            </a:r>
            <a:r>
              <a:rPr lang="es-ES" sz="2400" dirty="0">
                <a:hlinkClick r:id="rId2"/>
              </a:rPr>
              <a:t>Tierra del Fuego</a:t>
            </a:r>
            <a:r>
              <a:rPr lang="es-ES" sz="2400" dirty="0"/>
              <a:t>. También habita en el </a:t>
            </a:r>
            <a:r>
              <a:rPr lang="es-ES" sz="2400" dirty="0">
                <a:hlinkClick r:id="rId3"/>
              </a:rPr>
              <a:t>Archipiélago Juan Fernández</a:t>
            </a:r>
            <a:r>
              <a:rPr lang="es-ES" sz="2400" dirty="0"/>
              <a:t>. Hábitat: lagunas con abundantes totorales, generalmente cercanas a la costa.</a:t>
            </a:r>
          </a:p>
          <a:p>
            <a:pPr algn="just"/>
            <a:r>
              <a:rPr lang="es-ES" sz="2400" b="1" dirty="0"/>
              <a:t>Hábitat</a:t>
            </a:r>
            <a:r>
              <a:rPr lang="es-ES" sz="2400" dirty="0"/>
              <a:t>: lagunas con abundantes totorales, generalmente cercanas a la costa.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875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0" y="209549"/>
            <a:ext cx="10334090" cy="6439683"/>
          </a:xfrm>
        </p:spPr>
      </p:pic>
    </p:spTree>
    <p:extLst>
      <p:ext uri="{BB962C8B-B14F-4D97-AF65-F5344CB8AC3E}">
        <p14:creationId xmlns:p14="http://schemas.microsoft.com/office/powerpoint/2010/main" val="417439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Gato </a:t>
            </a:r>
            <a:r>
              <a:rPr lang="es-ES_tradnl" dirty="0" err="1" smtClean="0"/>
              <a:t>colo</a:t>
            </a:r>
            <a:r>
              <a:rPr lang="es-ES_tradnl" dirty="0" smtClean="0"/>
              <a:t> </a:t>
            </a:r>
            <a:r>
              <a:rPr lang="es-ES_tradnl" dirty="0" err="1" smtClean="0"/>
              <a:t>colo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El </a:t>
            </a:r>
            <a:r>
              <a:rPr lang="es-ES" sz="2400" b="1" dirty="0"/>
              <a:t>gato colocolo</a:t>
            </a:r>
            <a:r>
              <a:rPr lang="es-ES" sz="2400" dirty="0"/>
              <a:t>, gato montés o de pajonal, es uno de los 5 felinos</a:t>
            </a:r>
            <a:r>
              <a:rPr lang="es-ES" sz="2400" b="1" dirty="0"/>
              <a:t> </a:t>
            </a:r>
            <a:r>
              <a:rPr lang="es-ES" sz="2400" dirty="0"/>
              <a:t>salvajes que habitan en Chile. Cazador nocturno, se alimenta de aves y </a:t>
            </a:r>
            <a:r>
              <a:rPr lang="es-ES" sz="2400" dirty="0"/>
              <a:t>roedore</a:t>
            </a:r>
            <a:r>
              <a:rPr lang="es-ES" sz="2400" dirty="0" smtClean="0"/>
              <a:t>s. </a:t>
            </a:r>
            <a:r>
              <a:rPr lang="es-ES" sz="2400" dirty="0"/>
              <a:t>Trepa árboles y se esconde en el follaje. Nativo de la zona occidental de Sudamérica, ocupa una amplia gama de hábitat a lo largo de nuestro país, se asocia fuertemente a los pastizales y arbustos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Pesa de 2 a 3,7 kg y mide de</a:t>
            </a:r>
            <a:r>
              <a:rPr lang="es-ES" sz="2400" b="1" dirty="0"/>
              <a:t> </a:t>
            </a:r>
            <a:r>
              <a:rPr lang="es-ES" sz="2400" dirty="0"/>
              <a:t>52 a 70 cm de longitud del cuerpo, más  29 a 32 cm de longitud de cola.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3611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3" y="0"/>
            <a:ext cx="9470497" cy="6484180"/>
          </a:xfrm>
        </p:spPr>
      </p:pic>
    </p:spTree>
    <p:extLst>
      <p:ext uri="{BB962C8B-B14F-4D97-AF65-F5344CB8AC3E}">
        <p14:creationId xmlns:p14="http://schemas.microsoft.com/office/powerpoint/2010/main" val="258899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62</TotalTime>
  <Words>542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Rockwell</vt:lpstr>
      <vt:lpstr>Rockwell Condensed</vt:lpstr>
      <vt:lpstr>Tahoma</vt:lpstr>
      <vt:lpstr>Times New Roman</vt:lpstr>
      <vt:lpstr>Wingdings</vt:lpstr>
      <vt:lpstr>Wood Type</vt:lpstr>
      <vt:lpstr>PowerPoint Presentation</vt:lpstr>
      <vt:lpstr>¿Qué haremos hoy?</vt:lpstr>
      <vt:lpstr>actividad</vt:lpstr>
      <vt:lpstr>HUEMUL</vt:lpstr>
      <vt:lpstr>PowerPoint Presentation</vt:lpstr>
      <vt:lpstr>Cisne de cuello negro</vt:lpstr>
      <vt:lpstr>PowerPoint Presentation</vt:lpstr>
      <vt:lpstr>Gato colo colo</vt:lpstr>
      <vt:lpstr>PowerPoint Presentation</vt:lpstr>
      <vt:lpstr>Vizcacha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6</cp:revision>
  <dcterms:created xsi:type="dcterms:W3CDTF">2020-09-02T21:43:10Z</dcterms:created>
  <dcterms:modified xsi:type="dcterms:W3CDTF">2020-09-07T16:31:16Z</dcterms:modified>
</cp:coreProperties>
</file>